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4"/>
  </p:notesMasterIdLst>
  <p:sldIdLst>
    <p:sldId id="256" r:id="rId2"/>
    <p:sldId id="257" r:id="rId3"/>
    <p:sldId id="258" r:id="rId4"/>
    <p:sldId id="296" r:id="rId5"/>
    <p:sldId id="297" r:id="rId6"/>
    <p:sldId id="259" r:id="rId7"/>
    <p:sldId id="260" r:id="rId8"/>
    <p:sldId id="261" r:id="rId9"/>
    <p:sldId id="298" r:id="rId10"/>
    <p:sldId id="299" r:id="rId11"/>
    <p:sldId id="264" r:id="rId12"/>
    <p:sldId id="300" r:id="rId13"/>
    <p:sldId id="262" r:id="rId14"/>
    <p:sldId id="263" r:id="rId15"/>
    <p:sldId id="301" r:id="rId16"/>
    <p:sldId id="265" r:id="rId17"/>
    <p:sldId id="266" r:id="rId18"/>
    <p:sldId id="303" r:id="rId19"/>
    <p:sldId id="302" r:id="rId20"/>
    <p:sldId id="267" r:id="rId21"/>
    <p:sldId id="269" r:id="rId22"/>
    <p:sldId id="305" r:id="rId23"/>
    <p:sldId id="304" r:id="rId24"/>
    <p:sldId id="268" r:id="rId25"/>
    <p:sldId id="307" r:id="rId26"/>
    <p:sldId id="270" r:id="rId27"/>
    <p:sldId id="306" r:id="rId28"/>
    <p:sldId id="308" r:id="rId29"/>
    <p:sldId id="309" r:id="rId30"/>
    <p:sldId id="271" r:id="rId31"/>
    <p:sldId id="272" r:id="rId32"/>
    <p:sldId id="273" r:id="rId33"/>
    <p:sldId id="310" r:id="rId34"/>
    <p:sldId id="311" r:id="rId35"/>
    <p:sldId id="274" r:id="rId36"/>
    <p:sldId id="275" r:id="rId37"/>
    <p:sldId id="276" r:id="rId38"/>
    <p:sldId id="277" r:id="rId39"/>
    <p:sldId id="278" r:id="rId40"/>
    <p:sldId id="312" r:id="rId41"/>
    <p:sldId id="313" r:id="rId42"/>
    <p:sldId id="279" r:id="rId43"/>
    <p:sldId id="314" r:id="rId44"/>
    <p:sldId id="315" r:id="rId45"/>
    <p:sldId id="316" r:id="rId46"/>
    <p:sldId id="282" r:id="rId47"/>
    <p:sldId id="317" r:id="rId48"/>
    <p:sldId id="320" r:id="rId49"/>
    <p:sldId id="283" r:id="rId50"/>
    <p:sldId id="318" r:id="rId51"/>
    <p:sldId id="319" r:id="rId52"/>
    <p:sldId id="284" r:id="rId53"/>
    <p:sldId id="285" r:id="rId54"/>
    <p:sldId id="321" r:id="rId55"/>
    <p:sldId id="322" r:id="rId56"/>
    <p:sldId id="286" r:id="rId57"/>
    <p:sldId id="325" r:id="rId58"/>
    <p:sldId id="323" r:id="rId59"/>
    <p:sldId id="324" r:id="rId60"/>
    <p:sldId id="287" r:id="rId61"/>
    <p:sldId id="288" r:id="rId62"/>
    <p:sldId id="326" r:id="rId63"/>
    <p:sldId id="289" r:id="rId64"/>
    <p:sldId id="290" r:id="rId65"/>
    <p:sldId id="327" r:id="rId66"/>
    <p:sldId id="291" r:id="rId67"/>
    <p:sldId id="328" r:id="rId68"/>
    <p:sldId id="292" r:id="rId69"/>
    <p:sldId id="329" r:id="rId70"/>
    <p:sldId id="293" r:id="rId71"/>
    <p:sldId id="294" r:id="rId72"/>
    <p:sldId id="295" r:id="rId73"/>
  </p:sldIdLst>
  <p:sldSz cx="12192000" cy="6858000"/>
  <p:notesSz cx="12192000" cy="6858000"/>
  <p:embeddedFontLst>
    <p:embeddedFont>
      <p:font typeface="Calibri" panose="020F0502020204030204" pitchFamily="34" charset="0"/>
      <p:regular r:id="rId75"/>
      <p:bold r:id="rId76"/>
      <p:italic r:id="rId77"/>
      <p:boldItalic r:id="rId78"/>
    </p:embeddedFont>
    <p:embeddedFont>
      <p:font typeface="Century Schoolbook" panose="02040604050505020304" pitchFamily="18" charset="0"/>
      <p:regular r:id="rId79"/>
      <p:bold r:id="rId80"/>
      <p:italic r:id="rId81"/>
      <p:boldItalic r:id="rId82"/>
    </p:embeddedFont>
    <p:embeddedFont>
      <p:font typeface="Roboto" panose="02000000000000000000" pitchFamily="2"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7" roundtripDataSignature="AMtx7miI/hthcjw4gUQsraqnKl/3LfZmxg=="/>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2615FEF-C003-BDE4-A30D-DBA9560B8F91}" name="Phan Thi Thu Hong (FE FPTU DN)" initials="PD" userId="S::hongptt11@fe.edu.vn::4d36b424-e1a9-4834-b8a6-b266a7cdd1c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F5C51C-FA6F-4F6E-2D68-9C3AB0E9D3AD}" v="12" dt="2023-04-28T09:55:43.5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0.fntdata"/><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font" Target="fonts/font11.fntdata"/><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customschemas.google.com/relationships/presentationmetadata" Target="metadata"/><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Thi Thu Hong (FE FPTU DN)" userId="S::hongptt11@fe.edu.vn::4d36b424-e1a9-4834-b8a6-b266a7cdd1c0" providerId="AD" clId="Web-{0AF5C51C-FA6F-4F6E-2D68-9C3AB0E9D3AD}"/>
    <pc:docChg chg="mod">
      <pc:chgData name="Phan Thi Thu Hong (FE FPTU DN)" userId="S::hongptt11@fe.edu.vn::4d36b424-e1a9-4834-b8a6-b266a7cdd1c0" providerId="AD" clId="Web-{0AF5C51C-FA6F-4F6E-2D68-9C3AB0E9D3AD}" dt="2023-04-28T09:55:43.511" v="11"/>
      <pc:docMkLst>
        <pc:docMk/>
      </pc:docMkLst>
      <pc:sldChg chg="addCm">
        <pc:chgData name="Phan Thi Thu Hong (FE FPTU DN)" userId="S::hongptt11@fe.edu.vn::4d36b424-e1a9-4834-b8a6-b266a7cdd1c0" providerId="AD" clId="Web-{0AF5C51C-FA6F-4F6E-2D68-9C3AB0E9D3AD}" dt="2023-04-28T08:37:42.181" v="5"/>
        <pc:sldMkLst>
          <pc:docMk/>
          <pc:sldMk cId="0" sldId="257"/>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0AF5C51C-FA6F-4F6E-2D68-9C3AB0E9D3AD}" dt="2023-04-28T08:37:42.181" v="5"/>
              <pc2:cmMkLst xmlns:pc2="http://schemas.microsoft.com/office/powerpoint/2019/9/main/command">
                <pc:docMk/>
                <pc:sldMk cId="0" sldId="257"/>
                <pc2:cmMk id="{6CED84AC-2A56-4A80-A62C-8C9E98DC154B}"/>
              </pc2:cmMkLst>
            </pc226:cmChg>
          </p:ext>
        </pc:extLst>
      </pc:sldChg>
      <pc:sldChg chg="addCm modCm">
        <pc:chgData name="Phan Thi Thu Hong (FE FPTU DN)" userId="S::hongptt11@fe.edu.vn::4d36b424-e1a9-4834-b8a6-b266a7cdd1c0" providerId="AD" clId="Web-{0AF5C51C-FA6F-4F6E-2D68-9C3AB0E9D3AD}" dt="2023-04-28T08:33:30.050" v="2"/>
        <pc:sldMkLst>
          <pc:docMk/>
          <pc:sldMk cId="0" sldId="258"/>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0AF5C51C-FA6F-4F6E-2D68-9C3AB0E9D3AD}" dt="2023-04-28T08:33:30.050" v="2"/>
              <pc2:cmMkLst xmlns:pc2="http://schemas.microsoft.com/office/powerpoint/2019/9/main/command">
                <pc:docMk/>
                <pc:sldMk cId="0" sldId="258"/>
                <pc2:cmMk id="{2C63EFED-ED81-411A-959A-C275F07CB5FD}"/>
              </pc2:cmMkLst>
              <pc226:cmRplyChg chg="add">
                <pc226:chgData name="Phan Thi Thu Hong (FE FPTU DN)" userId="S::hongptt11@fe.edu.vn::4d36b424-e1a9-4834-b8a6-b266a7cdd1c0" providerId="AD" clId="Web-{0AF5C51C-FA6F-4F6E-2D68-9C3AB0E9D3AD}" dt="2023-04-28T08:33:30.050" v="2"/>
                <pc2:cmRplyMkLst xmlns:pc2="http://schemas.microsoft.com/office/powerpoint/2019/9/main/command">
                  <pc:docMk/>
                  <pc:sldMk cId="0" sldId="258"/>
                  <pc2:cmMk id="{2C63EFED-ED81-411A-959A-C275F07CB5FD}"/>
                  <pc2:cmRplyMk id="{0AFA58B6-4DD5-4173-BA0C-A41FBD7CEE47}"/>
                </pc2:cmRplyMkLst>
              </pc226:cmRplyChg>
            </pc226:cmChg>
          </p:ext>
        </pc:extLst>
      </pc:sldChg>
      <pc:sldChg chg="addCm">
        <pc:chgData name="Phan Thi Thu Hong (FE FPTU DN)" userId="S::hongptt11@fe.edu.vn::4d36b424-e1a9-4834-b8a6-b266a7cdd1c0" providerId="AD" clId="Web-{0AF5C51C-FA6F-4F6E-2D68-9C3AB0E9D3AD}" dt="2023-04-28T09:23:46.591" v="7"/>
        <pc:sldMkLst>
          <pc:docMk/>
          <pc:sldMk cId="0" sldId="266"/>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0AF5C51C-FA6F-4F6E-2D68-9C3AB0E9D3AD}" dt="2023-04-28T09:23:46.591" v="7"/>
              <pc2:cmMkLst xmlns:pc2="http://schemas.microsoft.com/office/powerpoint/2019/9/main/command">
                <pc:docMk/>
                <pc:sldMk cId="0" sldId="266"/>
                <pc2:cmMk id="{A1F80DA9-2823-409C-BF4C-32124584EF0D}"/>
              </pc2:cmMkLst>
            </pc226:cmChg>
          </p:ext>
        </pc:extLst>
      </pc:sldChg>
      <pc:sldChg chg="addCm">
        <pc:chgData name="Phan Thi Thu Hong (FE FPTU DN)" userId="S::hongptt11@fe.edu.vn::4d36b424-e1a9-4834-b8a6-b266a7cdd1c0" providerId="AD" clId="Web-{0AF5C51C-FA6F-4F6E-2D68-9C3AB0E9D3AD}" dt="2023-04-28T09:55:05.729" v="10"/>
        <pc:sldMkLst>
          <pc:docMk/>
          <pc:sldMk cId="0" sldId="292"/>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0AF5C51C-FA6F-4F6E-2D68-9C3AB0E9D3AD}" dt="2023-04-28T09:55:05.729" v="10"/>
              <pc2:cmMkLst xmlns:pc2="http://schemas.microsoft.com/office/powerpoint/2019/9/main/command">
                <pc:docMk/>
                <pc:sldMk cId="0" sldId="292"/>
                <pc2:cmMk id="{C934F4B6-B88D-406C-A8F6-E34382939A20}"/>
              </pc2:cmMkLst>
            </pc226:cmChg>
          </p:ext>
        </pc:extLst>
      </pc:sldChg>
      <pc:sldChg chg="addCm">
        <pc:chgData name="Phan Thi Thu Hong (FE FPTU DN)" userId="S::hongptt11@fe.edu.vn::4d36b424-e1a9-4834-b8a6-b266a7cdd1c0" providerId="AD" clId="Web-{0AF5C51C-FA6F-4F6E-2D68-9C3AB0E9D3AD}" dt="2023-04-28T09:55:43.511" v="11"/>
        <pc:sldMkLst>
          <pc:docMk/>
          <pc:sldMk cId="0" sldId="295"/>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0AF5C51C-FA6F-4F6E-2D68-9C3AB0E9D3AD}" dt="2023-04-28T09:55:43.511" v="11"/>
              <pc2:cmMkLst xmlns:pc2="http://schemas.microsoft.com/office/powerpoint/2019/9/main/command">
                <pc:docMk/>
                <pc:sldMk cId="0" sldId="295"/>
                <pc2:cmMk id="{98718F3C-A0F2-4BD1-A517-B4EF2477966F}"/>
              </pc2:cmMkLst>
            </pc226:cmChg>
          </p:ext>
        </pc:extLst>
      </pc:sldChg>
      <pc:sldChg chg="addCm">
        <pc:chgData name="Phan Thi Thu Hong (FE FPTU DN)" userId="S::hongptt11@fe.edu.vn::4d36b424-e1a9-4834-b8a6-b266a7cdd1c0" providerId="AD" clId="Web-{0AF5C51C-FA6F-4F6E-2D68-9C3AB0E9D3AD}" dt="2023-04-28T08:34:50.005" v="3"/>
        <pc:sldMkLst>
          <pc:docMk/>
          <pc:sldMk cId="2786571982" sldId="296"/>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0AF5C51C-FA6F-4F6E-2D68-9C3AB0E9D3AD}" dt="2023-04-28T08:34:50.005" v="3"/>
              <pc2:cmMkLst xmlns:pc2="http://schemas.microsoft.com/office/powerpoint/2019/9/main/command">
                <pc:docMk/>
                <pc:sldMk cId="2786571982" sldId="296"/>
                <pc2:cmMk id="{AFCD616D-44A1-4CA2-BC3D-7C80E0A1DF11}"/>
              </pc2:cmMkLst>
            </pc226:cmChg>
          </p:ext>
        </pc:extLst>
      </pc:sldChg>
      <pc:sldChg chg="addCm">
        <pc:chgData name="Phan Thi Thu Hong (FE FPTU DN)" userId="S::hongptt11@fe.edu.vn::4d36b424-e1a9-4834-b8a6-b266a7cdd1c0" providerId="AD" clId="Web-{0AF5C51C-FA6F-4F6E-2D68-9C3AB0E9D3AD}" dt="2023-04-28T08:35:39.116" v="4"/>
        <pc:sldMkLst>
          <pc:docMk/>
          <pc:sldMk cId="2398228795" sldId="297"/>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0AF5C51C-FA6F-4F6E-2D68-9C3AB0E9D3AD}" dt="2023-04-28T08:35:39.116" v="4"/>
              <pc2:cmMkLst xmlns:pc2="http://schemas.microsoft.com/office/powerpoint/2019/9/main/command">
                <pc:docMk/>
                <pc:sldMk cId="2398228795" sldId="297"/>
                <pc2:cmMk id="{FABFE601-75BD-4F57-9F4E-EE591FAD160B}"/>
              </pc2:cmMkLst>
            </pc226:cmChg>
          </p:ext>
        </pc:extLst>
      </pc:sldChg>
      <pc:sldChg chg="addCm">
        <pc:chgData name="Phan Thi Thu Hong (FE FPTU DN)" userId="S::hongptt11@fe.edu.vn::4d36b424-e1a9-4834-b8a6-b266a7cdd1c0" providerId="AD" clId="Web-{0AF5C51C-FA6F-4F6E-2D68-9C3AB0E9D3AD}" dt="2023-04-28T09:12:34.747" v="6"/>
        <pc:sldMkLst>
          <pc:docMk/>
          <pc:sldMk cId="385652941" sldId="301"/>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0AF5C51C-FA6F-4F6E-2D68-9C3AB0E9D3AD}" dt="2023-04-28T09:12:34.747" v="6"/>
              <pc2:cmMkLst xmlns:pc2="http://schemas.microsoft.com/office/powerpoint/2019/9/main/command">
                <pc:docMk/>
                <pc:sldMk cId="385652941" sldId="301"/>
                <pc2:cmMk id="{C4AC0CE0-555F-42A8-B923-87ADFD5247A6}"/>
              </pc2:cmMkLst>
            </pc226:cmChg>
          </p:ext>
        </pc:extLst>
      </pc:sldChg>
      <pc:sldChg chg="addCm">
        <pc:chgData name="Phan Thi Thu Hong (FE FPTU DN)" userId="S::hongptt11@fe.edu.vn::4d36b424-e1a9-4834-b8a6-b266a7cdd1c0" providerId="AD" clId="Web-{0AF5C51C-FA6F-4F6E-2D68-9C3AB0E9D3AD}" dt="2023-04-28T09:51:36.927" v="8"/>
        <pc:sldMkLst>
          <pc:docMk/>
          <pc:sldMk cId="3160683595" sldId="321"/>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0AF5C51C-FA6F-4F6E-2D68-9C3AB0E9D3AD}" dt="2023-04-28T09:51:36.927" v="8"/>
              <pc2:cmMkLst xmlns:pc2="http://schemas.microsoft.com/office/powerpoint/2019/9/main/command">
                <pc:docMk/>
                <pc:sldMk cId="3160683595" sldId="321"/>
                <pc2:cmMk id="{247DA2FB-5018-4643-B3E0-C54824A633BD}"/>
              </pc2:cmMkLst>
            </pc226:cmChg>
          </p:ext>
        </pc:extLst>
      </pc:sldChg>
      <pc:sldChg chg="addCm">
        <pc:chgData name="Phan Thi Thu Hong (FE FPTU DN)" userId="S::hongptt11@fe.edu.vn::4d36b424-e1a9-4834-b8a6-b266a7cdd1c0" providerId="AD" clId="Web-{0AF5C51C-FA6F-4F6E-2D68-9C3AB0E9D3AD}" dt="2023-04-28T09:52:44.710" v="9"/>
        <pc:sldMkLst>
          <pc:docMk/>
          <pc:sldMk cId="492186678" sldId="323"/>
        </pc:sldMkLst>
        <pc:extLst>
          <p:ext xmlns:p="http://schemas.openxmlformats.org/presentationml/2006/main" uri="{D6D511B9-2390-475A-947B-AFAB55BFBCF1}">
            <pc226:cmChg xmlns:pc226="http://schemas.microsoft.com/office/powerpoint/2022/06/main/command" chg="add">
              <pc226:chgData name="Phan Thi Thu Hong (FE FPTU DN)" userId="S::hongptt11@fe.edu.vn::4d36b424-e1a9-4834-b8a6-b266a7cdd1c0" providerId="AD" clId="Web-{0AF5C51C-FA6F-4F6E-2D68-9C3AB0E9D3AD}" dt="2023-04-28T09:52:44.710" v="9"/>
              <pc2:cmMkLst xmlns:pc2="http://schemas.microsoft.com/office/powerpoint/2019/9/main/command">
                <pc:docMk/>
                <pc:sldMk cId="492186678" sldId="323"/>
                <pc2:cmMk id="{0F415314-B8A9-46E5-B800-7B45B273F66C}"/>
              </pc2:cmMkLst>
            </pc226:cmChg>
          </p:ext>
        </pc:ext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5283200" cy="3444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6905625" y="0"/>
            <a:ext cx="5283200" cy="3444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513"/>
            <a:ext cx="5283200" cy="3444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21c9f538093_0_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g21c9f538093_0_0:notes"/>
          <p:cNvSpPr txBox="1">
            <a:spLocks noGrp="1"/>
          </p:cNvSpPr>
          <p:nvPr>
            <p:ph type="body" idx="1"/>
          </p:nvPr>
        </p:nvSpPr>
        <p:spPr>
          <a:xfrm>
            <a:off x="1219200" y="3300413"/>
            <a:ext cx="9753600" cy="27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 name="Google Shape;46;g21c9f538093_0_0:notes"/>
          <p:cNvSpPr txBox="1">
            <a:spLocks noGrp="1"/>
          </p:cNvSpPr>
          <p:nvPr>
            <p:ph type="sldNum" idx="12"/>
          </p:nvPr>
        </p:nvSpPr>
        <p:spPr>
          <a:xfrm>
            <a:off x="6905625" y="6513513"/>
            <a:ext cx="5283300" cy="3444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5: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 name="Google Shape;88;p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8690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9: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p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5: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 name="Google Shape;88;p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64349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7: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8: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5: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 name="Google Shape;88;p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1165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0: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1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 name="Google Shape;140;p1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 name="Google Shape;140;p1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8588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1: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 name="Google Shape;140;p1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724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2: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 name="Google Shape;54;p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2: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9" name="Google Shape;149;p1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4: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p1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4: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p1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46571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4: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p1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2061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3: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8" name="Google Shape;158;p1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4: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p1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0264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5: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5" name="Google Shape;175;p1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4: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p1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92499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4: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p1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7570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4: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p1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8040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 name="Google Shape;63;p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6: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1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7: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p1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8: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p1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4: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p1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59026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4: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 name="Google Shape;166;p1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31629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9: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9" name="Google Shape;209;p1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0: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 name="Google Shape;216;p2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1: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4" name="Google Shape;224;p2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2: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3" name="Google Shape;233;p2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3: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2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 name="Google Shape;63;p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291064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3: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2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838411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3: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2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8344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4: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2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3: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2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62261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3: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2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650883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3: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2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494021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7: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5" name="Google Shape;295;p2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3: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2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21053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3: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2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863627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8: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4" name="Google Shape;304;p2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 name="Google Shape;63;p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566075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3: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2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533641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3: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2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56218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9: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1" name="Google Shape;311;p2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30: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3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3: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2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228277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3: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2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48271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31: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6" name="Google Shape;326;p3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30: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3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05667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3: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2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10904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3: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2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80107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 name="Google Shape;77;p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2: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3" name="Google Shape;333;p3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33: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 name="Google Shape;340;p3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3: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2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85488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34: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p3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35: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8" name="Google Shape;358;p35:notes"/>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3: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2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65564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36: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p3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3: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2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199560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7: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0" name="Google Shape;390;p3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3: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2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5477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5: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 name="Google Shape;88;p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38: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8" name="Google Shape;398;p3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39: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6" name="Google Shape;406;p3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40: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5" name="Google Shape;415;p4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6: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5:notes"/>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 name="Google Shape;88;p5: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89893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42"/>
          <p:cNvSpPr txBox="1">
            <a:spLocks noGrp="1"/>
          </p:cNvSpPr>
          <p:nvPr>
            <p:ph type="title"/>
          </p:nvPr>
        </p:nvSpPr>
        <p:spPr>
          <a:xfrm>
            <a:off x="1083284" y="1325025"/>
            <a:ext cx="10025430" cy="176974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6000" b="0" i="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42"/>
          <p:cNvSpPr txBox="1">
            <a:spLocks noGrp="1"/>
          </p:cNvSpPr>
          <p:nvPr>
            <p:ph type="body" idx="1"/>
          </p:nvPr>
        </p:nvSpPr>
        <p:spPr>
          <a:xfrm>
            <a:off x="419735" y="1418166"/>
            <a:ext cx="11352529" cy="1769745"/>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sz="6000" b="0" i="0">
                <a:solidFill>
                  <a:schemeClr val="dk1"/>
                </a:solidFill>
                <a:latin typeface="Calibri"/>
                <a:ea typeface="Calibri"/>
                <a:cs typeface="Calibri"/>
                <a:sym typeface="Calibri"/>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8" name="Google Shape;18;p42"/>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2"/>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2"/>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
        <p:cNvGrpSpPr/>
        <p:nvPr/>
      </p:nvGrpSpPr>
      <p:grpSpPr>
        <a:xfrm>
          <a:off x="0" y="0"/>
          <a:ext cx="0" cy="0"/>
          <a:chOff x="0" y="0"/>
          <a:chExt cx="0" cy="0"/>
        </a:xfrm>
      </p:grpSpPr>
      <p:sp>
        <p:nvSpPr>
          <p:cNvPr id="22" name="Google Shape;22;p43"/>
          <p:cNvSpPr txBox="1">
            <a:spLocks noGrp="1"/>
          </p:cNvSpPr>
          <p:nvPr>
            <p:ph type="title"/>
          </p:nvPr>
        </p:nvSpPr>
        <p:spPr>
          <a:xfrm>
            <a:off x="1083284" y="1325025"/>
            <a:ext cx="10025430" cy="176974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6000" b="0" i="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3"/>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4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3"/>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6"/>
        <p:cNvGrpSpPr/>
        <p:nvPr/>
      </p:nvGrpSpPr>
      <p:grpSpPr>
        <a:xfrm>
          <a:off x="0" y="0"/>
          <a:ext cx="0" cy="0"/>
          <a:chOff x="0" y="0"/>
          <a:chExt cx="0" cy="0"/>
        </a:xfrm>
      </p:grpSpPr>
      <p:sp>
        <p:nvSpPr>
          <p:cNvPr id="27" name="Google Shape;27;p44"/>
          <p:cNvSpPr txBox="1">
            <a:spLocks noGrp="1"/>
          </p:cNvSpPr>
          <p:nvPr>
            <p:ph type="ctrTitle"/>
          </p:nvPr>
        </p:nvSpPr>
        <p:spPr>
          <a:xfrm>
            <a:off x="239453" y="106445"/>
            <a:ext cx="11713093" cy="69596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b="0" i="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4"/>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4"/>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2"/>
        <p:cNvGrpSpPr/>
        <p:nvPr/>
      </p:nvGrpSpPr>
      <p:grpSpPr>
        <a:xfrm>
          <a:off x="0" y="0"/>
          <a:ext cx="0" cy="0"/>
          <a:chOff x="0" y="0"/>
          <a:chExt cx="0" cy="0"/>
        </a:xfrm>
      </p:grpSpPr>
      <p:sp>
        <p:nvSpPr>
          <p:cNvPr id="33" name="Google Shape;33;p45"/>
          <p:cNvSpPr txBox="1">
            <a:spLocks noGrp="1"/>
          </p:cNvSpPr>
          <p:nvPr>
            <p:ph type="title"/>
          </p:nvPr>
        </p:nvSpPr>
        <p:spPr>
          <a:xfrm>
            <a:off x="1083284" y="1325025"/>
            <a:ext cx="10025430" cy="176974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6000" b="0" i="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5"/>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5" name="Google Shape;35;p45"/>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 name="Google Shape;36;p45"/>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45"/>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5"/>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9"/>
        <p:cNvGrpSpPr/>
        <p:nvPr/>
      </p:nvGrpSpPr>
      <p:grpSpPr>
        <a:xfrm>
          <a:off x="0" y="0"/>
          <a:ext cx="0" cy="0"/>
          <a:chOff x="0" y="0"/>
          <a:chExt cx="0" cy="0"/>
        </a:xfrm>
      </p:grpSpPr>
      <p:sp>
        <p:nvSpPr>
          <p:cNvPr id="40" name="Google Shape;40;p46"/>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46"/>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6"/>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1"/>
          <p:cNvSpPr txBox="1">
            <a:spLocks noGrp="1"/>
          </p:cNvSpPr>
          <p:nvPr>
            <p:ph type="title"/>
          </p:nvPr>
        </p:nvSpPr>
        <p:spPr>
          <a:xfrm>
            <a:off x="1083284" y="1325025"/>
            <a:ext cx="10025430" cy="1769745"/>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41"/>
          <p:cNvSpPr txBox="1">
            <a:spLocks noGrp="1"/>
          </p:cNvSpPr>
          <p:nvPr>
            <p:ph type="body" idx="1"/>
          </p:nvPr>
        </p:nvSpPr>
        <p:spPr>
          <a:xfrm>
            <a:off x="419735" y="1418166"/>
            <a:ext cx="11352529" cy="1769745"/>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60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12" name="Google Shape;12;p41"/>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1"/>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1"/>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43.xml"/><Relationship Id="rId16"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jp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64.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g21c9f538093_0_0"/>
          <p:cNvSpPr txBox="1">
            <a:spLocks noGrp="1"/>
          </p:cNvSpPr>
          <p:nvPr>
            <p:ph type="title"/>
          </p:nvPr>
        </p:nvSpPr>
        <p:spPr>
          <a:xfrm>
            <a:off x="417325" y="152125"/>
            <a:ext cx="11373160" cy="1878976"/>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z="5400" dirty="0" err="1">
                <a:solidFill>
                  <a:srgbClr val="0F0F0F"/>
                </a:solidFill>
                <a:highlight>
                  <a:srgbClr val="FFFFFF"/>
                </a:highlight>
                <a:latin typeface="Roboto"/>
                <a:ea typeface="Roboto"/>
                <a:cs typeface="Roboto"/>
                <a:sym typeface="Roboto"/>
              </a:rPr>
              <a:t>Practicals</a:t>
            </a:r>
            <a:r>
              <a:rPr lang="en-US" sz="5400" dirty="0">
                <a:solidFill>
                  <a:srgbClr val="0F0F0F"/>
                </a:solidFill>
                <a:highlight>
                  <a:srgbClr val="FFFFFF"/>
                </a:highlight>
                <a:latin typeface="Roboto"/>
                <a:ea typeface="Roboto"/>
                <a:cs typeface="Roboto"/>
                <a:sym typeface="Roboto"/>
              </a:rPr>
              <a:t> Aspects of Deep Learning</a:t>
            </a:r>
            <a:endParaRPr sz="5400" dirty="0">
              <a:solidFill>
                <a:srgbClr val="0F0F0F"/>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dirty="0"/>
          </a:p>
        </p:txBody>
      </p:sp>
      <p:sp>
        <p:nvSpPr>
          <p:cNvPr id="49" name="Google Shape;49;g21c9f538093_0_0"/>
          <p:cNvSpPr txBox="1">
            <a:spLocks noGrp="1"/>
          </p:cNvSpPr>
          <p:nvPr>
            <p:ph type="body" idx="1"/>
          </p:nvPr>
        </p:nvSpPr>
        <p:spPr>
          <a:xfrm>
            <a:off x="5315300" y="1536575"/>
            <a:ext cx="5726400" cy="58182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sz="2400"/>
              <a:t>1 Train/dev/test  sets</a:t>
            </a:r>
            <a:endParaRPr sz="2400"/>
          </a:p>
          <a:p>
            <a:pPr marL="0" lvl="0" indent="0" algn="l" rtl="0">
              <a:lnSpc>
                <a:spcPct val="100000"/>
              </a:lnSpc>
              <a:spcBef>
                <a:spcPts val="0"/>
              </a:spcBef>
              <a:spcAft>
                <a:spcPts val="0"/>
              </a:spcAft>
              <a:buSzPts val="1400"/>
              <a:buNone/>
            </a:pPr>
            <a:r>
              <a:rPr lang="en-US" sz="2400"/>
              <a:t>2 Bias/Variance</a:t>
            </a:r>
            <a:endParaRPr sz="2400"/>
          </a:p>
          <a:p>
            <a:pPr marL="0" lvl="0" indent="0" algn="l" rtl="0">
              <a:lnSpc>
                <a:spcPct val="100000"/>
              </a:lnSpc>
              <a:spcBef>
                <a:spcPts val="0"/>
              </a:spcBef>
              <a:spcAft>
                <a:spcPts val="0"/>
              </a:spcAft>
              <a:buSzPts val="1400"/>
              <a:buNone/>
            </a:pPr>
            <a:r>
              <a:rPr lang="en-US" sz="2400"/>
              <a:t>3 Basic “recipe” for machine learning</a:t>
            </a:r>
            <a:endParaRPr sz="2400"/>
          </a:p>
          <a:p>
            <a:pPr marL="0" lvl="0" indent="0" algn="l" rtl="0">
              <a:lnSpc>
                <a:spcPct val="100000"/>
              </a:lnSpc>
              <a:spcBef>
                <a:spcPts val="0"/>
              </a:spcBef>
              <a:spcAft>
                <a:spcPts val="0"/>
              </a:spcAft>
              <a:buSzPts val="1400"/>
              <a:buNone/>
            </a:pPr>
            <a:r>
              <a:rPr lang="en-US" sz="2400"/>
              <a:t>4 Regularization</a:t>
            </a:r>
            <a:endParaRPr sz="2400"/>
          </a:p>
          <a:p>
            <a:pPr marL="0" lvl="0" indent="0" algn="l" rtl="0">
              <a:lnSpc>
                <a:spcPct val="100000"/>
              </a:lnSpc>
              <a:spcBef>
                <a:spcPts val="0"/>
              </a:spcBef>
              <a:spcAft>
                <a:spcPts val="0"/>
              </a:spcAft>
              <a:buSzPts val="1400"/>
              <a:buNone/>
            </a:pPr>
            <a:r>
              <a:rPr lang="en-US" sz="2400"/>
              <a:t>5 Why regularization reduces overfitting</a:t>
            </a:r>
            <a:endParaRPr sz="2400"/>
          </a:p>
          <a:p>
            <a:pPr marL="0" lvl="0" indent="0" algn="l" rtl="0">
              <a:lnSpc>
                <a:spcPct val="100000"/>
              </a:lnSpc>
              <a:spcBef>
                <a:spcPts val="0"/>
              </a:spcBef>
              <a:spcAft>
                <a:spcPts val="0"/>
              </a:spcAft>
              <a:buSzPts val="1400"/>
              <a:buNone/>
            </a:pPr>
            <a:r>
              <a:rPr lang="en-US" sz="2400"/>
              <a:t>6 Dropout regularization</a:t>
            </a:r>
            <a:endParaRPr sz="2400"/>
          </a:p>
          <a:p>
            <a:pPr marL="0" lvl="0" indent="0" algn="l" rtl="0">
              <a:lnSpc>
                <a:spcPct val="100000"/>
              </a:lnSpc>
              <a:spcBef>
                <a:spcPts val="0"/>
              </a:spcBef>
              <a:spcAft>
                <a:spcPts val="0"/>
              </a:spcAft>
              <a:buSzPts val="1400"/>
              <a:buNone/>
            </a:pPr>
            <a:r>
              <a:rPr lang="en-US" sz="2400"/>
              <a:t>7 Understanding dropout</a:t>
            </a:r>
            <a:endParaRPr sz="2400"/>
          </a:p>
          <a:p>
            <a:pPr marL="0" lvl="0" indent="0" algn="l" rtl="0">
              <a:lnSpc>
                <a:spcPct val="100000"/>
              </a:lnSpc>
              <a:spcBef>
                <a:spcPts val="0"/>
              </a:spcBef>
              <a:spcAft>
                <a:spcPts val="0"/>
              </a:spcAft>
              <a:buSzPts val="1400"/>
              <a:buNone/>
            </a:pPr>
            <a:r>
              <a:rPr lang="en-US" sz="2400"/>
              <a:t>8 Other regularization methods</a:t>
            </a:r>
            <a:endParaRPr sz="2400"/>
          </a:p>
          <a:p>
            <a:pPr marL="0" lvl="0" indent="0" algn="l" rtl="0">
              <a:lnSpc>
                <a:spcPct val="100000"/>
              </a:lnSpc>
              <a:spcBef>
                <a:spcPts val="0"/>
              </a:spcBef>
              <a:spcAft>
                <a:spcPts val="0"/>
              </a:spcAft>
              <a:buSzPts val="1400"/>
              <a:buNone/>
            </a:pPr>
            <a:r>
              <a:rPr lang="en-US" sz="2400"/>
              <a:t>9 Normalizing inputs</a:t>
            </a:r>
            <a:endParaRPr sz="2400"/>
          </a:p>
          <a:p>
            <a:pPr marL="0" lvl="0" indent="0" algn="l" rtl="0">
              <a:lnSpc>
                <a:spcPct val="100000"/>
              </a:lnSpc>
              <a:spcBef>
                <a:spcPts val="0"/>
              </a:spcBef>
              <a:spcAft>
                <a:spcPts val="0"/>
              </a:spcAft>
              <a:buSzPts val="1400"/>
              <a:buNone/>
            </a:pPr>
            <a:r>
              <a:rPr lang="en-US" sz="2400"/>
              <a:t>10 Vanishing/exploding gradients</a:t>
            </a:r>
            <a:endParaRPr sz="2400"/>
          </a:p>
          <a:p>
            <a:pPr marL="0" lvl="0" indent="0" algn="l" rtl="0">
              <a:lnSpc>
                <a:spcPct val="100000"/>
              </a:lnSpc>
              <a:spcBef>
                <a:spcPts val="0"/>
              </a:spcBef>
              <a:spcAft>
                <a:spcPts val="0"/>
              </a:spcAft>
              <a:buSzPts val="1400"/>
              <a:buNone/>
            </a:pPr>
            <a:r>
              <a:rPr lang="en-US" sz="2400"/>
              <a:t>11 Numerical approximation of gradients</a:t>
            </a:r>
            <a:endParaRPr sz="2400"/>
          </a:p>
          <a:p>
            <a:pPr marL="0" lvl="0" indent="0" algn="l" rtl="0">
              <a:lnSpc>
                <a:spcPct val="100000"/>
              </a:lnSpc>
              <a:spcBef>
                <a:spcPts val="0"/>
              </a:spcBef>
              <a:spcAft>
                <a:spcPts val="0"/>
              </a:spcAft>
              <a:buSzPts val="1400"/>
              <a:buNone/>
            </a:pPr>
            <a:r>
              <a:rPr lang="en-US" sz="2400"/>
              <a:t>12 Gradient Checking</a:t>
            </a:r>
            <a:endParaRPr sz="2400"/>
          </a:p>
          <a:p>
            <a:pPr marL="0" lvl="0" indent="0" algn="l" rtl="0">
              <a:lnSpc>
                <a:spcPct val="100000"/>
              </a:lnSpc>
              <a:spcBef>
                <a:spcPts val="0"/>
              </a:spcBef>
              <a:spcAft>
                <a:spcPts val="0"/>
              </a:spcAft>
              <a:buSzPts val="1400"/>
              <a:buNone/>
            </a:pPr>
            <a:r>
              <a:rPr lang="en-US" sz="2400"/>
              <a:t>13 Gradient Checking implementation notes</a:t>
            </a:r>
            <a:endParaRPr sz="2400"/>
          </a:p>
          <a:p>
            <a:pPr marL="0" lvl="0" indent="0" algn="l" rtl="0">
              <a:lnSpc>
                <a:spcPct val="100000"/>
              </a:lnSpc>
              <a:spcBef>
                <a:spcPts val="0"/>
              </a:spcBef>
              <a:spcAft>
                <a:spcPts val="0"/>
              </a:spcAft>
              <a:buSzPts val="1400"/>
              <a:buNone/>
            </a:pPr>
            <a:endParaRPr sz="6600"/>
          </a:p>
        </p:txBody>
      </p:sp>
      <p:pic>
        <p:nvPicPr>
          <p:cNvPr id="50" name="Google Shape;50;g21c9f538093_0_0"/>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51" name="Google Shape;51;g21c9f538093_0_0"/>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89"/>
        <p:cNvGrpSpPr/>
        <p:nvPr/>
      </p:nvGrpSpPr>
      <p:grpSpPr>
        <a:xfrm>
          <a:off x="0" y="0"/>
          <a:ext cx="0" cy="0"/>
          <a:chOff x="0" y="0"/>
          <a:chExt cx="0" cy="0"/>
        </a:xfrm>
      </p:grpSpPr>
      <p:sp>
        <p:nvSpPr>
          <p:cNvPr id="90" name="Google Shape;90;p5"/>
          <p:cNvSpPr txBox="1">
            <a:spLocks noGrp="1"/>
          </p:cNvSpPr>
          <p:nvPr>
            <p:ph type="title"/>
          </p:nvPr>
        </p:nvSpPr>
        <p:spPr>
          <a:xfrm>
            <a:off x="250536" y="117529"/>
            <a:ext cx="8998585" cy="695960"/>
          </a:xfrm>
          <a:prstGeom prst="rect">
            <a:avLst/>
          </a:prstGeom>
          <a:noFill/>
          <a:ln>
            <a:noFill/>
          </a:ln>
        </p:spPr>
        <p:txBody>
          <a:bodyPr spcFirstLastPara="1" wrap="square" lIns="0" tIns="12700" rIns="0" bIns="0" anchor="t" anchorCtr="0">
            <a:spAutoFit/>
          </a:bodyPr>
          <a:lstStyle/>
          <a:p>
            <a:pPr marL="12700" lvl="0"/>
            <a:r>
              <a:rPr lang="en-US" sz="4400" dirty="0">
                <a:latin typeface="Century Schoolbook"/>
                <a:ea typeface="Century Schoolbook"/>
                <a:cs typeface="Century Schoolbook"/>
                <a:sym typeface="Century Schoolbook"/>
              </a:rPr>
              <a:t>Bias/Variance</a:t>
            </a:r>
          </a:p>
        </p:txBody>
      </p:sp>
      <p:sp>
        <p:nvSpPr>
          <p:cNvPr id="91" name="Google Shape;91;p5"/>
          <p:cNvSpPr txBox="1"/>
          <p:nvPr/>
        </p:nvSpPr>
        <p:spPr>
          <a:xfrm>
            <a:off x="553915" y="1485896"/>
            <a:ext cx="11306908" cy="4752583"/>
          </a:xfrm>
          <a:prstGeom prst="rect">
            <a:avLst/>
          </a:prstGeom>
          <a:noFill/>
          <a:ln>
            <a:noFill/>
          </a:ln>
        </p:spPr>
        <p:txBody>
          <a:bodyPr spcFirstLastPara="1" wrap="square" lIns="0" tIns="12700" rIns="0" bIns="0" anchor="t" anchorCtr="0">
            <a:spAutoFit/>
          </a:bodyPr>
          <a:lstStyle/>
          <a:p>
            <a:pPr marL="469900" lvl="0" indent="-457200">
              <a:buSzPts val="2800"/>
              <a:buFont typeface="Arial" panose="020B0604020202020204" pitchFamily="34" charset="0"/>
              <a:buChar char="•"/>
            </a:pPr>
            <a:r>
              <a:rPr lang="en-US" sz="2800" dirty="0">
                <a:solidFill>
                  <a:schemeClr val="dk1"/>
                </a:solidFill>
                <a:latin typeface="Century Schoolbook"/>
                <a:ea typeface="Century Schoolbook"/>
                <a:cs typeface="Century Schoolbook"/>
                <a:sym typeface="Century Schoolbook"/>
              </a:rPr>
              <a:t>In deep learning, there is less discussion of the bias/variance trade-off because there is less of a trade-off in deep learning errors. </a:t>
            </a:r>
          </a:p>
          <a:p>
            <a:pPr marL="469900" lvl="0" indent="-457200">
              <a:buSzPts val="2800"/>
              <a:buFont typeface="Arial" panose="020B0604020202020204" pitchFamily="34" charset="0"/>
              <a:buChar char="•"/>
            </a:pPr>
            <a:r>
              <a:rPr lang="en-US" sz="2800" dirty="0">
                <a:solidFill>
                  <a:schemeClr val="dk1"/>
                </a:solidFill>
                <a:latin typeface="Century Schoolbook"/>
                <a:ea typeface="Century Schoolbook"/>
                <a:cs typeface="Century Schoolbook"/>
                <a:sym typeface="Century Schoolbook"/>
              </a:rPr>
              <a:t>The bias/variance trade-off refers to the balance between </a:t>
            </a:r>
            <a:r>
              <a:rPr lang="en-US" sz="2800" dirty="0" err="1">
                <a:solidFill>
                  <a:schemeClr val="dk1"/>
                </a:solidFill>
                <a:latin typeface="Century Schoolbook"/>
                <a:ea typeface="Century Schoolbook"/>
                <a:cs typeface="Century Schoolbook"/>
                <a:sym typeface="Century Schoolbook"/>
              </a:rPr>
              <a:t>underfitting</a:t>
            </a:r>
            <a:r>
              <a:rPr lang="en-US" sz="2800" dirty="0">
                <a:solidFill>
                  <a:schemeClr val="dk1"/>
                </a:solidFill>
                <a:latin typeface="Century Schoolbook"/>
                <a:ea typeface="Century Schoolbook"/>
                <a:cs typeface="Century Schoolbook"/>
                <a:sym typeface="Century Schoolbook"/>
              </a:rPr>
              <a:t> and overfitting. </a:t>
            </a:r>
          </a:p>
          <a:p>
            <a:pPr marL="469900" lvl="0" indent="-457200">
              <a:buSzPts val="2800"/>
              <a:buFont typeface="Arial" panose="020B0604020202020204" pitchFamily="34" charset="0"/>
              <a:buChar char="•"/>
            </a:pPr>
            <a:r>
              <a:rPr lang="en-US" sz="2800" dirty="0" err="1">
                <a:solidFill>
                  <a:schemeClr val="dk1"/>
                </a:solidFill>
                <a:latin typeface="Century Schoolbook"/>
                <a:ea typeface="Century Schoolbook"/>
                <a:cs typeface="Century Schoolbook"/>
                <a:sym typeface="Century Schoolbook"/>
              </a:rPr>
              <a:t>Underfitting</a:t>
            </a:r>
            <a:r>
              <a:rPr lang="en-US" sz="2800" dirty="0">
                <a:solidFill>
                  <a:schemeClr val="dk1"/>
                </a:solidFill>
                <a:latin typeface="Century Schoolbook"/>
                <a:ea typeface="Century Schoolbook"/>
                <a:cs typeface="Century Schoolbook"/>
                <a:sym typeface="Century Schoolbook"/>
              </a:rPr>
              <a:t> occurs when the model is too simple and cannot capture the complexity of the data.</a:t>
            </a:r>
          </a:p>
          <a:p>
            <a:pPr marL="469900" lvl="0" indent="-457200">
              <a:buSzPts val="2800"/>
              <a:buFont typeface="Arial" panose="020B0604020202020204" pitchFamily="34" charset="0"/>
              <a:buChar char="•"/>
            </a:pPr>
            <a:r>
              <a:rPr lang="en-US" sz="2800" dirty="0">
                <a:solidFill>
                  <a:schemeClr val="dk1"/>
                </a:solidFill>
                <a:latin typeface="Century Schoolbook"/>
                <a:ea typeface="Century Schoolbook"/>
                <a:cs typeface="Century Schoolbook"/>
                <a:sym typeface="Century Schoolbook"/>
              </a:rPr>
              <a:t>Overfitting occurs when the model is too complex and fits the training data too closely, resulting in poor performance on the test data. The sweet spot is somewhere in between, where the model is just right.</a:t>
            </a:r>
            <a:endParaRPr sz="2800" b="0" i="0" u="none" strike="noStrike" cap="none" dirty="0">
              <a:solidFill>
                <a:schemeClr val="dk1"/>
              </a:solidFill>
              <a:latin typeface="Century Schoolbook"/>
              <a:ea typeface="Century Schoolbook"/>
              <a:cs typeface="Century Schoolbook"/>
              <a:sym typeface="Century Schoolbook"/>
            </a:endParaRPr>
          </a:p>
        </p:txBody>
      </p:sp>
      <p:pic>
        <p:nvPicPr>
          <p:cNvPr id="94" name="Google Shape;94;p5"/>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95" name="Google Shape;95;p5"/>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10</a:t>
            </a:fld>
            <a:endParaRPr/>
          </a:p>
        </p:txBody>
      </p:sp>
    </p:spTree>
    <p:extLst>
      <p:ext uri="{BB962C8B-B14F-4D97-AF65-F5344CB8AC3E}">
        <p14:creationId xmlns:p14="http://schemas.microsoft.com/office/powerpoint/2010/main" val="1939834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24"/>
        <p:cNvGrpSpPr/>
        <p:nvPr/>
      </p:nvGrpSpPr>
      <p:grpSpPr>
        <a:xfrm>
          <a:off x="0" y="0"/>
          <a:ext cx="0" cy="0"/>
          <a:chOff x="0" y="0"/>
          <a:chExt cx="0" cy="0"/>
        </a:xfrm>
      </p:grpSpPr>
      <p:sp>
        <p:nvSpPr>
          <p:cNvPr id="125" name="Google Shape;125;p9"/>
          <p:cNvSpPr txBox="1">
            <a:spLocks noGrp="1"/>
          </p:cNvSpPr>
          <p:nvPr>
            <p:ph type="title"/>
          </p:nvPr>
        </p:nvSpPr>
        <p:spPr>
          <a:xfrm>
            <a:off x="335622" y="59319"/>
            <a:ext cx="733425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a:latin typeface="Century Schoolbook"/>
                <a:ea typeface="Century Schoolbook"/>
                <a:cs typeface="Century Schoolbook"/>
                <a:sym typeface="Century Schoolbook"/>
              </a:rPr>
              <a:t>High bias and high variance</a:t>
            </a:r>
            <a:endParaRPr sz="4400">
              <a:latin typeface="Century Schoolbook"/>
              <a:ea typeface="Century Schoolbook"/>
              <a:cs typeface="Century Schoolbook"/>
              <a:sym typeface="Century Schoolbook"/>
            </a:endParaRPr>
          </a:p>
        </p:txBody>
      </p:sp>
      <p:pic>
        <p:nvPicPr>
          <p:cNvPr id="126" name="Google Shape;126;p9" descr="machine learning - How to quantify bias and variance given train data  samples - Stack Overflow"/>
          <p:cNvPicPr preferRelativeResize="0"/>
          <p:nvPr/>
        </p:nvPicPr>
        <p:blipFill rotWithShape="1">
          <a:blip r:embed="rId3">
            <a:alphaModFix/>
          </a:blip>
          <a:srcRect/>
          <a:stretch/>
        </p:blipFill>
        <p:spPr>
          <a:xfrm>
            <a:off x="526200" y="1883375"/>
            <a:ext cx="10953941" cy="3731737"/>
          </a:xfrm>
          <a:prstGeom prst="rect">
            <a:avLst/>
          </a:prstGeom>
          <a:noFill/>
          <a:ln>
            <a:noFill/>
          </a:ln>
        </p:spPr>
      </p:pic>
      <p:pic>
        <p:nvPicPr>
          <p:cNvPr id="127" name="Google Shape;127;p9"/>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128" name="Google Shape;128;p9"/>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89"/>
        <p:cNvGrpSpPr/>
        <p:nvPr/>
      </p:nvGrpSpPr>
      <p:grpSpPr>
        <a:xfrm>
          <a:off x="0" y="0"/>
          <a:ext cx="0" cy="0"/>
          <a:chOff x="0" y="0"/>
          <a:chExt cx="0" cy="0"/>
        </a:xfrm>
      </p:grpSpPr>
      <p:sp>
        <p:nvSpPr>
          <p:cNvPr id="90" name="Google Shape;90;p5"/>
          <p:cNvSpPr txBox="1">
            <a:spLocks noGrp="1"/>
          </p:cNvSpPr>
          <p:nvPr>
            <p:ph type="title"/>
          </p:nvPr>
        </p:nvSpPr>
        <p:spPr>
          <a:xfrm>
            <a:off x="250536" y="117529"/>
            <a:ext cx="8998585" cy="695960"/>
          </a:xfrm>
          <a:prstGeom prst="rect">
            <a:avLst/>
          </a:prstGeom>
          <a:noFill/>
          <a:ln>
            <a:noFill/>
          </a:ln>
        </p:spPr>
        <p:txBody>
          <a:bodyPr spcFirstLastPara="1" wrap="square" lIns="0" tIns="12700" rIns="0" bIns="0" anchor="t" anchorCtr="0">
            <a:spAutoFit/>
          </a:bodyPr>
          <a:lstStyle/>
          <a:p>
            <a:pPr marL="12700" lvl="0"/>
            <a:r>
              <a:rPr lang="en-US" sz="4400" dirty="0">
                <a:latin typeface="Century Schoolbook"/>
                <a:ea typeface="Century Schoolbook"/>
                <a:cs typeface="Century Schoolbook"/>
                <a:sym typeface="Century Schoolbook"/>
              </a:rPr>
              <a:t>Bias/Variance</a:t>
            </a:r>
          </a:p>
        </p:txBody>
      </p:sp>
      <p:sp>
        <p:nvSpPr>
          <p:cNvPr id="91" name="Google Shape;91;p5"/>
          <p:cNvSpPr txBox="1"/>
          <p:nvPr/>
        </p:nvSpPr>
        <p:spPr>
          <a:xfrm>
            <a:off x="553915" y="1485896"/>
            <a:ext cx="11306908" cy="4321696"/>
          </a:xfrm>
          <a:prstGeom prst="rect">
            <a:avLst/>
          </a:prstGeom>
          <a:noFill/>
          <a:ln>
            <a:noFill/>
          </a:ln>
        </p:spPr>
        <p:txBody>
          <a:bodyPr spcFirstLastPara="1" wrap="square" lIns="0" tIns="12700" rIns="0" bIns="0" anchor="t" anchorCtr="0">
            <a:spAutoFit/>
          </a:bodyPr>
          <a:lstStyle/>
          <a:p>
            <a:pPr marL="469900" lvl="0" indent="-457200">
              <a:buSzPts val="2800"/>
              <a:buFont typeface="Arial" panose="020B0604020202020204" pitchFamily="34" charset="0"/>
              <a:buChar char="•"/>
            </a:pPr>
            <a:r>
              <a:rPr lang="en-US" sz="2800" dirty="0">
                <a:solidFill>
                  <a:schemeClr val="dk1"/>
                </a:solidFill>
                <a:latin typeface="Century Schoolbook"/>
                <a:ea typeface="Century Schoolbook"/>
                <a:cs typeface="Century Schoolbook"/>
                <a:sym typeface="Century Schoolbook"/>
              </a:rPr>
              <a:t>To diagnose whether a model has a bias or variance problem, the two key numbers to look at are the train set error and the dev set error:</a:t>
            </a:r>
          </a:p>
          <a:p>
            <a:pPr marL="527050" lvl="1" indent="-514350">
              <a:buSzPts val="2800"/>
              <a:buFont typeface="+mj-lt"/>
              <a:buAutoNum type="arabicPeriod"/>
            </a:pPr>
            <a:r>
              <a:rPr lang="en-US" sz="2800" dirty="0">
                <a:solidFill>
                  <a:schemeClr val="dk1"/>
                </a:solidFill>
                <a:latin typeface="Century Schoolbook"/>
                <a:ea typeface="Century Schoolbook"/>
                <a:cs typeface="Century Schoolbook"/>
                <a:sym typeface="Century Schoolbook"/>
              </a:rPr>
              <a:t>If the training set error is low, but the dev set error is high, then the model may have high variance. </a:t>
            </a:r>
          </a:p>
          <a:p>
            <a:pPr marL="527050" lvl="1" indent="-514350">
              <a:buSzPts val="2800"/>
              <a:buFont typeface="+mj-lt"/>
              <a:buAutoNum type="arabicPeriod"/>
            </a:pPr>
            <a:r>
              <a:rPr lang="en-US" sz="2800" dirty="0">
                <a:solidFill>
                  <a:schemeClr val="dk1"/>
                </a:solidFill>
                <a:latin typeface="Century Schoolbook"/>
                <a:ea typeface="Century Schoolbook"/>
                <a:cs typeface="Century Schoolbook"/>
                <a:sym typeface="Century Schoolbook"/>
              </a:rPr>
              <a:t>If the training set error is high and the dev set error is also high, then the model may have high bias. </a:t>
            </a:r>
          </a:p>
          <a:p>
            <a:pPr marL="527050" lvl="1" indent="-514350">
              <a:buSzPts val="2800"/>
              <a:buFont typeface="+mj-lt"/>
              <a:buAutoNum type="arabicPeriod"/>
            </a:pPr>
            <a:r>
              <a:rPr lang="en-US" sz="2800" dirty="0">
                <a:solidFill>
                  <a:schemeClr val="dk1"/>
                </a:solidFill>
                <a:latin typeface="Century Schoolbook"/>
                <a:ea typeface="Century Schoolbook"/>
                <a:cs typeface="Century Schoolbook"/>
                <a:sym typeface="Century Schoolbook"/>
              </a:rPr>
              <a:t>If the training set error is high, but the dev set error is even higher, then the model may have both high bias and high variance.</a:t>
            </a:r>
            <a:endParaRPr sz="2800" b="0" i="0" u="none" strike="noStrike" cap="none" dirty="0">
              <a:solidFill>
                <a:schemeClr val="dk1"/>
              </a:solidFill>
              <a:latin typeface="Century Schoolbook"/>
              <a:ea typeface="Century Schoolbook"/>
              <a:cs typeface="Century Schoolbook"/>
              <a:sym typeface="Century Schoolbook"/>
            </a:endParaRPr>
          </a:p>
        </p:txBody>
      </p:sp>
      <p:pic>
        <p:nvPicPr>
          <p:cNvPr id="94" name="Google Shape;94;p5"/>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95" name="Google Shape;95;p5"/>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12</a:t>
            </a:fld>
            <a:endParaRPr/>
          </a:p>
        </p:txBody>
      </p:sp>
    </p:spTree>
    <p:extLst>
      <p:ext uri="{BB962C8B-B14F-4D97-AF65-F5344CB8AC3E}">
        <p14:creationId xmlns:p14="http://schemas.microsoft.com/office/powerpoint/2010/main" val="4132204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09"/>
        <p:cNvGrpSpPr/>
        <p:nvPr/>
      </p:nvGrpSpPr>
      <p:grpSpPr>
        <a:xfrm>
          <a:off x="0" y="0"/>
          <a:ext cx="0" cy="0"/>
          <a:chOff x="0" y="0"/>
          <a:chExt cx="0" cy="0"/>
        </a:xfrm>
      </p:grpSpPr>
      <p:sp>
        <p:nvSpPr>
          <p:cNvPr id="110" name="Google Shape;110;p7"/>
          <p:cNvSpPr txBox="1">
            <a:spLocks noGrp="1"/>
          </p:cNvSpPr>
          <p:nvPr>
            <p:ph type="title"/>
          </p:nvPr>
        </p:nvSpPr>
        <p:spPr>
          <a:xfrm>
            <a:off x="261620" y="139696"/>
            <a:ext cx="477774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a:latin typeface="Century Schoolbook"/>
                <a:ea typeface="Century Schoolbook"/>
                <a:cs typeface="Century Schoolbook"/>
                <a:sym typeface="Century Schoolbook"/>
              </a:rPr>
              <a:t>Bias and Variance</a:t>
            </a:r>
            <a:endParaRPr sz="4400">
              <a:latin typeface="Century Schoolbook"/>
              <a:ea typeface="Century Schoolbook"/>
              <a:cs typeface="Century Schoolbook"/>
              <a:sym typeface="Century Schoolbook"/>
            </a:endParaRPr>
          </a:p>
        </p:txBody>
      </p:sp>
      <p:pic>
        <p:nvPicPr>
          <p:cNvPr id="111" name="Google Shape;111;p7" descr="machine learning - why test error and variance has different curve in bias  variance trade off graph? - Cross Validated"/>
          <p:cNvPicPr preferRelativeResize="0"/>
          <p:nvPr/>
        </p:nvPicPr>
        <p:blipFill rotWithShape="1">
          <a:blip r:embed="rId3">
            <a:alphaModFix/>
          </a:blip>
          <a:srcRect/>
          <a:stretch/>
        </p:blipFill>
        <p:spPr>
          <a:xfrm>
            <a:off x="2120875" y="1111300"/>
            <a:ext cx="6857999" cy="5197641"/>
          </a:xfrm>
          <a:prstGeom prst="rect">
            <a:avLst/>
          </a:prstGeom>
          <a:noFill/>
          <a:ln>
            <a:noFill/>
          </a:ln>
        </p:spPr>
      </p:pic>
      <p:pic>
        <p:nvPicPr>
          <p:cNvPr id="112" name="Google Shape;112;p7"/>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113" name="Google Shape;113;p7"/>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17"/>
        <p:cNvGrpSpPr/>
        <p:nvPr/>
      </p:nvGrpSpPr>
      <p:grpSpPr>
        <a:xfrm>
          <a:off x="0" y="0"/>
          <a:ext cx="0" cy="0"/>
          <a:chOff x="0" y="0"/>
          <a:chExt cx="0" cy="0"/>
        </a:xfrm>
      </p:grpSpPr>
      <p:pic>
        <p:nvPicPr>
          <p:cNvPr id="118" name="Google Shape;118;p8"/>
          <p:cNvPicPr preferRelativeResize="0"/>
          <p:nvPr/>
        </p:nvPicPr>
        <p:blipFill rotWithShape="1">
          <a:blip r:embed="rId3">
            <a:alphaModFix/>
          </a:blip>
          <a:srcRect/>
          <a:stretch/>
        </p:blipFill>
        <p:spPr>
          <a:xfrm>
            <a:off x="0" y="0"/>
            <a:ext cx="11652033" cy="6858000"/>
          </a:xfrm>
          <a:prstGeom prst="rect">
            <a:avLst/>
          </a:prstGeom>
          <a:noFill/>
          <a:ln>
            <a:noFill/>
          </a:ln>
        </p:spPr>
      </p:pic>
      <p:pic>
        <p:nvPicPr>
          <p:cNvPr id="119" name="Google Shape;119;p8"/>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120" name="Google Shape;120;p8"/>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89"/>
        <p:cNvGrpSpPr/>
        <p:nvPr/>
      </p:nvGrpSpPr>
      <p:grpSpPr>
        <a:xfrm>
          <a:off x="0" y="0"/>
          <a:ext cx="0" cy="0"/>
          <a:chOff x="0" y="0"/>
          <a:chExt cx="0" cy="0"/>
        </a:xfrm>
      </p:grpSpPr>
      <p:sp>
        <p:nvSpPr>
          <p:cNvPr id="90" name="Google Shape;90;p5"/>
          <p:cNvSpPr txBox="1">
            <a:spLocks noGrp="1"/>
          </p:cNvSpPr>
          <p:nvPr>
            <p:ph type="title"/>
          </p:nvPr>
        </p:nvSpPr>
        <p:spPr>
          <a:xfrm>
            <a:off x="250536" y="117529"/>
            <a:ext cx="8998585" cy="695960"/>
          </a:xfrm>
          <a:prstGeom prst="rect">
            <a:avLst/>
          </a:prstGeom>
          <a:noFill/>
          <a:ln>
            <a:noFill/>
          </a:ln>
        </p:spPr>
        <p:txBody>
          <a:bodyPr spcFirstLastPara="1" wrap="square" lIns="0" tIns="12700" rIns="0" bIns="0" anchor="t" anchorCtr="0">
            <a:spAutoFit/>
          </a:bodyPr>
          <a:lstStyle/>
          <a:p>
            <a:pPr marL="12700" lvl="0"/>
            <a:r>
              <a:rPr lang="en-US" sz="4400" dirty="0">
                <a:latin typeface="Century Schoolbook"/>
                <a:ea typeface="Century Schoolbook"/>
                <a:cs typeface="Century Schoolbook"/>
                <a:sym typeface="Century Schoolbook"/>
              </a:rPr>
              <a:t>Bias/Variance</a:t>
            </a:r>
          </a:p>
        </p:txBody>
      </p:sp>
      <p:sp>
        <p:nvSpPr>
          <p:cNvPr id="91" name="Google Shape;91;p5"/>
          <p:cNvSpPr txBox="1"/>
          <p:nvPr/>
        </p:nvSpPr>
        <p:spPr>
          <a:xfrm>
            <a:off x="553915" y="1485896"/>
            <a:ext cx="11306908" cy="4321696"/>
          </a:xfrm>
          <a:prstGeom prst="rect">
            <a:avLst/>
          </a:prstGeom>
          <a:noFill/>
          <a:ln>
            <a:noFill/>
          </a:ln>
        </p:spPr>
        <p:txBody>
          <a:bodyPr spcFirstLastPara="1" wrap="square" lIns="0" tIns="12700" rIns="0" bIns="0" anchor="t" anchorCtr="0">
            <a:spAutoFit/>
          </a:bodyPr>
          <a:lstStyle/>
          <a:p>
            <a:pPr marL="469900" lvl="0" indent="-457200">
              <a:buSzPts val="2800"/>
              <a:buFont typeface="Arial" panose="020B0604020202020204" pitchFamily="34" charset="0"/>
              <a:buChar char="•"/>
            </a:pPr>
            <a:r>
              <a:rPr lang="en-US" sz="2800" dirty="0">
                <a:solidFill>
                  <a:schemeClr val="dk1"/>
                </a:solidFill>
                <a:latin typeface="Century Schoolbook"/>
                <a:ea typeface="Century Schoolbook"/>
                <a:cs typeface="Century Schoolbook"/>
                <a:sym typeface="Century Schoolbook"/>
              </a:rPr>
              <a:t>The assumption in this analysis is that the Bayes error is quite small, and that the training and dev sets are drawn from the same distribution. If these assumptions are violated, a more sophisticated analysis may be needed.</a:t>
            </a:r>
          </a:p>
          <a:p>
            <a:pPr marL="469900" lvl="0" indent="-457200">
              <a:buSzPts val="2800"/>
              <a:buFont typeface="Arial" panose="020B0604020202020204" pitchFamily="34" charset="0"/>
              <a:buChar char="•"/>
            </a:pPr>
            <a:r>
              <a:rPr lang="en-US" sz="2800" dirty="0">
                <a:solidFill>
                  <a:schemeClr val="dk1"/>
                </a:solidFill>
                <a:latin typeface="Century Schoolbook"/>
                <a:ea typeface="Century Schoolbook"/>
                <a:cs typeface="Century Schoolbook"/>
                <a:sym typeface="Century Schoolbook"/>
              </a:rPr>
              <a:t>By understanding whether a model has high bias or high variance, a machine learning practitioner can try different techniques to improve the model's performance. In the next section, a basic recipe for machine learning will be presented to help improve the model's performance depending on whether it has high bias or high variance issues.</a:t>
            </a:r>
            <a:endParaRPr sz="2800" b="0" i="0" u="none" strike="noStrike" cap="none" dirty="0">
              <a:solidFill>
                <a:schemeClr val="dk1"/>
              </a:solidFill>
              <a:latin typeface="Century Schoolbook"/>
              <a:ea typeface="Century Schoolbook"/>
              <a:cs typeface="Century Schoolbook"/>
              <a:sym typeface="Century Schoolbook"/>
            </a:endParaRPr>
          </a:p>
        </p:txBody>
      </p:sp>
      <p:pic>
        <p:nvPicPr>
          <p:cNvPr id="94" name="Google Shape;94;p5"/>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95" name="Google Shape;95;p5"/>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15</a:t>
            </a:fld>
            <a:endParaRPr/>
          </a:p>
        </p:txBody>
      </p:sp>
    </p:spTree>
    <p:extLst>
      <p:ext uri="{BB962C8B-B14F-4D97-AF65-F5344CB8AC3E}">
        <p14:creationId xmlns:p14="http://schemas.microsoft.com/office/powerpoint/2010/main" val="385652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32"/>
        <p:cNvGrpSpPr/>
        <p:nvPr/>
      </p:nvGrpSpPr>
      <p:grpSpPr>
        <a:xfrm>
          <a:off x="0" y="0"/>
          <a:ext cx="0" cy="0"/>
          <a:chOff x="0" y="0"/>
          <a:chExt cx="0" cy="0"/>
        </a:xfrm>
      </p:grpSpPr>
      <p:sp>
        <p:nvSpPr>
          <p:cNvPr id="133" name="Google Shape;133;p10"/>
          <p:cNvSpPr txBox="1">
            <a:spLocks noGrp="1"/>
          </p:cNvSpPr>
          <p:nvPr>
            <p:ph type="title"/>
          </p:nvPr>
        </p:nvSpPr>
        <p:spPr>
          <a:xfrm>
            <a:off x="1083284" y="1325025"/>
            <a:ext cx="10025430" cy="1769745"/>
          </a:xfrm>
          <a:prstGeom prst="rect">
            <a:avLst/>
          </a:prstGeom>
          <a:noFill/>
          <a:ln>
            <a:noFill/>
          </a:ln>
        </p:spPr>
        <p:txBody>
          <a:bodyPr spcFirstLastPara="1" wrap="square" lIns="0" tIns="110475" rIns="0" bIns="0" anchor="t" anchorCtr="0">
            <a:spAutoFit/>
          </a:bodyPr>
          <a:lstStyle/>
          <a:p>
            <a:pPr marL="5136515" marR="5080" lvl="0" indent="-73660" algn="l" rtl="0">
              <a:lnSpc>
                <a:spcPct val="108833"/>
              </a:lnSpc>
              <a:spcBef>
                <a:spcPts val="0"/>
              </a:spcBef>
              <a:spcAft>
                <a:spcPts val="0"/>
              </a:spcAft>
              <a:buSzPts val="1400"/>
              <a:buNone/>
            </a:pPr>
            <a:r>
              <a:rPr lang="en-US" dirty="0"/>
              <a:t>Setting up your  ML application</a:t>
            </a:r>
            <a:endParaRPr dirty="0"/>
          </a:p>
        </p:txBody>
      </p:sp>
      <p:sp>
        <p:nvSpPr>
          <p:cNvPr id="134" name="Google Shape;134;p10"/>
          <p:cNvSpPr txBox="1"/>
          <p:nvPr/>
        </p:nvSpPr>
        <p:spPr>
          <a:xfrm>
            <a:off x="5260454" y="3644896"/>
            <a:ext cx="6421120" cy="2782813"/>
          </a:xfrm>
          <a:prstGeom prst="rect">
            <a:avLst/>
          </a:prstGeom>
          <a:noFill/>
          <a:ln>
            <a:noFill/>
          </a:ln>
        </p:spPr>
        <p:txBody>
          <a:bodyPr spcFirstLastPara="1" wrap="square" lIns="0" tIns="12700" rIns="0" bIns="0" anchor="t" anchorCtr="0">
            <a:spAutoFit/>
          </a:bodyPr>
          <a:lstStyle/>
          <a:p>
            <a:pPr marL="12700" marR="5080" lvl="0" indent="1049020" algn="l" rtl="0">
              <a:lnSpc>
                <a:spcPct val="100000"/>
              </a:lnSpc>
              <a:spcBef>
                <a:spcPts val="0"/>
              </a:spcBef>
              <a:spcAft>
                <a:spcPts val="0"/>
              </a:spcAft>
              <a:buClr>
                <a:srgbClr val="000000"/>
              </a:buClr>
              <a:buSzPts val="6000"/>
              <a:buFont typeface="Arial"/>
              <a:buNone/>
            </a:pPr>
            <a:r>
              <a:rPr lang="en-US" sz="6000" b="0" i="0" u="none" strike="noStrike" cap="none" dirty="0">
                <a:solidFill>
                  <a:schemeClr val="dk1"/>
                </a:solidFill>
                <a:latin typeface="Calibri"/>
                <a:ea typeface="Calibri"/>
                <a:cs typeface="Calibri"/>
                <a:sym typeface="Calibri"/>
              </a:rPr>
              <a:t>Basic “recipe” </a:t>
            </a:r>
          </a:p>
          <a:p>
            <a:pPr marL="12700" marR="5080" lvl="0" indent="1049020" algn="l" rtl="0">
              <a:lnSpc>
                <a:spcPct val="100000"/>
              </a:lnSpc>
              <a:spcBef>
                <a:spcPts val="0"/>
              </a:spcBef>
              <a:spcAft>
                <a:spcPts val="0"/>
              </a:spcAft>
              <a:buClr>
                <a:srgbClr val="000000"/>
              </a:buClr>
              <a:buSzPts val="6000"/>
              <a:buFont typeface="Arial"/>
              <a:buNone/>
            </a:pPr>
            <a:r>
              <a:rPr lang="en-US" sz="6000" b="0" i="0" u="none" strike="noStrike" cap="none" dirty="0">
                <a:solidFill>
                  <a:schemeClr val="dk1"/>
                </a:solidFill>
                <a:latin typeface="Calibri"/>
                <a:ea typeface="Calibri"/>
                <a:cs typeface="Calibri"/>
                <a:sym typeface="Calibri"/>
              </a:rPr>
              <a:t>for machine</a:t>
            </a:r>
          </a:p>
          <a:p>
            <a:pPr marL="12700" marR="5080" lvl="0" indent="1049020" algn="l" rtl="0">
              <a:lnSpc>
                <a:spcPct val="100000"/>
              </a:lnSpc>
              <a:spcBef>
                <a:spcPts val="0"/>
              </a:spcBef>
              <a:spcAft>
                <a:spcPts val="0"/>
              </a:spcAft>
              <a:buClr>
                <a:srgbClr val="000000"/>
              </a:buClr>
              <a:buSzPts val="6000"/>
              <a:buFont typeface="Arial"/>
              <a:buNone/>
            </a:pPr>
            <a:r>
              <a:rPr lang="en-US" sz="6000" b="0" i="0" u="none" strike="noStrike" cap="none" dirty="0">
                <a:solidFill>
                  <a:schemeClr val="dk1"/>
                </a:solidFill>
                <a:latin typeface="Calibri"/>
                <a:ea typeface="Calibri"/>
                <a:cs typeface="Calibri"/>
                <a:sym typeface="Calibri"/>
              </a:rPr>
              <a:t>learning</a:t>
            </a:r>
            <a:endParaRPr sz="6000" b="0" i="0" u="none" strike="noStrike" cap="none" dirty="0">
              <a:solidFill>
                <a:schemeClr val="dk1"/>
              </a:solidFill>
              <a:latin typeface="Calibri"/>
              <a:ea typeface="Calibri"/>
              <a:cs typeface="Calibri"/>
              <a:sym typeface="Calibri"/>
            </a:endParaRPr>
          </a:p>
        </p:txBody>
      </p:sp>
      <p:sp>
        <p:nvSpPr>
          <p:cNvPr id="135" name="Google Shape;135;p10"/>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36" name="Google Shape;136;p10"/>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137" name="Google Shape;137;p10"/>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41"/>
        <p:cNvGrpSpPr/>
        <p:nvPr/>
      </p:nvGrpSpPr>
      <p:grpSpPr>
        <a:xfrm>
          <a:off x="0" y="0"/>
          <a:ext cx="0" cy="0"/>
          <a:chOff x="0" y="0"/>
          <a:chExt cx="0" cy="0"/>
        </a:xfrm>
      </p:grpSpPr>
      <p:sp>
        <p:nvSpPr>
          <p:cNvPr id="142" name="Google Shape;142;p11"/>
          <p:cNvSpPr txBox="1">
            <a:spLocks noGrp="1"/>
          </p:cNvSpPr>
          <p:nvPr>
            <p:ph type="title"/>
          </p:nvPr>
        </p:nvSpPr>
        <p:spPr>
          <a:xfrm>
            <a:off x="261620" y="139696"/>
            <a:ext cx="867600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Century Schoolbook"/>
                <a:ea typeface="Century Schoolbook"/>
                <a:cs typeface="Century Schoolbook"/>
                <a:sym typeface="Century Schoolbook"/>
              </a:rPr>
              <a:t>Basic recipe for machine learning</a:t>
            </a:r>
            <a:endParaRPr sz="4400" dirty="0">
              <a:latin typeface="Century Schoolbook"/>
              <a:ea typeface="Century Schoolbook"/>
              <a:cs typeface="Century Schoolbook"/>
              <a:sym typeface="Century Schoolbook"/>
            </a:endParaRPr>
          </a:p>
        </p:txBody>
      </p:sp>
      <p:sp>
        <p:nvSpPr>
          <p:cNvPr id="143" name="Google Shape;143;p11" descr="A Basic Recipe for Machine Learning | by Hafidz Zulkifli | Becoming Human: Artificial  Intelligence Magazine"/>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45" name="Google Shape;145;p11"/>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146" name="Google Shape;146;p11"/>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17</a:t>
            </a:fld>
            <a:endParaRPr/>
          </a:p>
        </p:txBody>
      </p:sp>
      <p:sp>
        <p:nvSpPr>
          <p:cNvPr id="2" name="TextBox 1"/>
          <p:cNvSpPr txBox="1"/>
          <p:nvPr/>
        </p:nvSpPr>
        <p:spPr>
          <a:xfrm>
            <a:off x="395654" y="1151792"/>
            <a:ext cx="11438792" cy="5262979"/>
          </a:xfrm>
          <a:prstGeom prst="rect">
            <a:avLst/>
          </a:prstGeom>
          <a:noFill/>
        </p:spPr>
        <p:txBody>
          <a:bodyPr wrap="square" rtlCol="0">
            <a:spAutoFit/>
          </a:bodyPr>
          <a:lstStyle/>
          <a:p>
            <a:r>
              <a:rPr lang="en-US" sz="2400" dirty="0"/>
              <a:t>A basic recipe for machine learning can improve the performance of an algorithm. </a:t>
            </a:r>
          </a:p>
          <a:p>
            <a:pPr marL="342900" indent="-342900">
              <a:buFont typeface="Arial" panose="020B0604020202020204" pitchFamily="34" charset="0"/>
              <a:buChar char="•"/>
            </a:pPr>
            <a:r>
              <a:rPr lang="en-US" sz="2400" dirty="0"/>
              <a:t>The first step is to diagnose whether the algorithm has a high bias problem, which means it is not even fitting the training set well. </a:t>
            </a:r>
          </a:p>
          <a:p>
            <a:r>
              <a:rPr lang="en-US" sz="2400" dirty="0"/>
              <a:t>	- If this is the case, trying to pick a larger network with more hidden layers or 	hidden units, train for a longer time, or try a more advanced optimization 	algorithm.</a:t>
            </a:r>
          </a:p>
          <a:p>
            <a:r>
              <a:rPr lang="en-US" sz="2400" dirty="0"/>
              <a:t>	- If none of these options work, the speaker suggests trying a different 	neural network architecture. </a:t>
            </a:r>
          </a:p>
          <a:p>
            <a:r>
              <a:rPr lang="en-US" sz="2400" dirty="0"/>
              <a:t>	- The goal is to reduce bias to an acceptable amount.</a:t>
            </a:r>
          </a:p>
          <a:p>
            <a:pPr marL="342900" indent="-342900">
              <a:buFont typeface="Arial" panose="020B0604020202020204" pitchFamily="34" charset="0"/>
              <a:buChar char="•"/>
            </a:pPr>
            <a:r>
              <a:rPr lang="en-US" sz="2400" dirty="0"/>
              <a:t>Once bias is reduced, the second step is to diagnose whether the algorithm has a high variance problem, which means it is not generalizing well from the training set to the dev set. To reduce variance, the speaker suggests getting more data, using regularization, or trying a more appropriate neural network architecture. Again, the goal is to reduce variance to an acceptable amount.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41"/>
        <p:cNvGrpSpPr/>
        <p:nvPr/>
      </p:nvGrpSpPr>
      <p:grpSpPr>
        <a:xfrm>
          <a:off x="0" y="0"/>
          <a:ext cx="0" cy="0"/>
          <a:chOff x="0" y="0"/>
          <a:chExt cx="0" cy="0"/>
        </a:xfrm>
      </p:grpSpPr>
      <p:sp>
        <p:nvSpPr>
          <p:cNvPr id="142" name="Google Shape;142;p11"/>
          <p:cNvSpPr txBox="1">
            <a:spLocks noGrp="1"/>
          </p:cNvSpPr>
          <p:nvPr>
            <p:ph type="title"/>
          </p:nvPr>
        </p:nvSpPr>
        <p:spPr>
          <a:xfrm>
            <a:off x="261620" y="139696"/>
            <a:ext cx="867600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Century Schoolbook"/>
                <a:ea typeface="Century Schoolbook"/>
                <a:cs typeface="Century Schoolbook"/>
                <a:sym typeface="Century Schoolbook"/>
              </a:rPr>
              <a:t>Basic recipe for machine learning</a:t>
            </a:r>
            <a:endParaRPr sz="4400" dirty="0">
              <a:latin typeface="Century Schoolbook"/>
              <a:ea typeface="Century Schoolbook"/>
              <a:cs typeface="Century Schoolbook"/>
              <a:sym typeface="Century Schoolbook"/>
            </a:endParaRPr>
          </a:p>
        </p:txBody>
      </p:sp>
      <p:sp>
        <p:nvSpPr>
          <p:cNvPr id="143" name="Google Shape;143;p11" descr="A Basic Recipe for Machine Learning | by Hafidz Zulkifli | Becoming Human: Artificial  Intelligence Magazine"/>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45" name="Google Shape;145;p11"/>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146" name="Google Shape;146;p11"/>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18</a:t>
            </a:fld>
            <a:endParaRPr/>
          </a:p>
        </p:txBody>
      </p:sp>
      <p:sp>
        <p:nvSpPr>
          <p:cNvPr id="2" name="TextBox 1"/>
          <p:cNvSpPr txBox="1"/>
          <p:nvPr/>
        </p:nvSpPr>
        <p:spPr>
          <a:xfrm>
            <a:off x="395654" y="1151792"/>
            <a:ext cx="11438792"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a:t>The set of things to try depends on whether the algorithm has a high bias or high variance problem. </a:t>
            </a:r>
          </a:p>
          <a:p>
            <a:r>
              <a:rPr lang="en-US" sz="2400" b="1" dirty="0"/>
              <a:t>	Note:</a:t>
            </a:r>
            <a:r>
              <a:rPr lang="en-US" sz="2400" dirty="0"/>
              <a:t> in the modern deep learning era, getting a bigger network almost 	always reduces bias without necessarily hurting variance, so long as the 	network is regularized appropriately. The same is true for getting more data, 	which almost always reduces variance without hurting bias much. </a:t>
            </a:r>
          </a:p>
          <a:p>
            <a:pPr marL="342900" indent="-342900">
              <a:buFont typeface="Arial" panose="020B0604020202020204" pitchFamily="34" charset="0"/>
              <a:buChar char="•"/>
            </a:pPr>
            <a:r>
              <a:rPr lang="en-US" sz="2400" dirty="0"/>
              <a:t>Finally, regularization is a useful technique for reducing variance but can increase bias slightly.</a:t>
            </a:r>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3019509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41"/>
        <p:cNvGrpSpPr/>
        <p:nvPr/>
      </p:nvGrpSpPr>
      <p:grpSpPr>
        <a:xfrm>
          <a:off x="0" y="0"/>
          <a:ext cx="0" cy="0"/>
          <a:chOff x="0" y="0"/>
          <a:chExt cx="0" cy="0"/>
        </a:xfrm>
      </p:grpSpPr>
      <p:sp>
        <p:nvSpPr>
          <p:cNvPr id="142" name="Google Shape;142;p11"/>
          <p:cNvSpPr txBox="1">
            <a:spLocks noGrp="1"/>
          </p:cNvSpPr>
          <p:nvPr>
            <p:ph type="title"/>
          </p:nvPr>
        </p:nvSpPr>
        <p:spPr>
          <a:xfrm>
            <a:off x="261620" y="139696"/>
            <a:ext cx="867600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Century Schoolbook"/>
                <a:ea typeface="Century Schoolbook"/>
                <a:cs typeface="Century Schoolbook"/>
                <a:sym typeface="Century Schoolbook"/>
              </a:rPr>
              <a:t>Basic recipe for machine learning</a:t>
            </a:r>
            <a:endParaRPr sz="4400" dirty="0">
              <a:latin typeface="Century Schoolbook"/>
              <a:ea typeface="Century Schoolbook"/>
              <a:cs typeface="Century Schoolbook"/>
              <a:sym typeface="Century Schoolbook"/>
            </a:endParaRPr>
          </a:p>
        </p:txBody>
      </p:sp>
      <p:sp>
        <p:nvSpPr>
          <p:cNvPr id="143" name="Google Shape;143;p11" descr="A Basic Recipe for Machine Learning | by Hafidz Zulkifli | Becoming Human: Artificial  Intelligence Magazine"/>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44" name="Google Shape;144;p11"/>
          <p:cNvPicPr preferRelativeResize="0"/>
          <p:nvPr/>
        </p:nvPicPr>
        <p:blipFill rotWithShape="1">
          <a:blip r:embed="rId3">
            <a:alphaModFix/>
          </a:blip>
          <a:srcRect/>
          <a:stretch/>
        </p:blipFill>
        <p:spPr>
          <a:xfrm>
            <a:off x="1812400" y="1160075"/>
            <a:ext cx="8367776" cy="4863787"/>
          </a:xfrm>
          <a:prstGeom prst="rect">
            <a:avLst/>
          </a:prstGeom>
          <a:noFill/>
          <a:ln>
            <a:noFill/>
          </a:ln>
        </p:spPr>
      </p:pic>
      <p:pic>
        <p:nvPicPr>
          <p:cNvPr id="145" name="Google Shape;145;p11"/>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146" name="Google Shape;146;p11"/>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19</a:t>
            </a:fld>
            <a:endParaRPr/>
          </a:p>
        </p:txBody>
      </p:sp>
    </p:spTree>
    <p:extLst>
      <p:ext uri="{BB962C8B-B14F-4D97-AF65-F5344CB8AC3E}">
        <p14:creationId xmlns:p14="http://schemas.microsoft.com/office/powerpoint/2010/main" val="1208635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5"/>
        <p:cNvGrpSpPr/>
        <p:nvPr/>
      </p:nvGrpSpPr>
      <p:grpSpPr>
        <a:xfrm>
          <a:off x="0" y="0"/>
          <a:ext cx="0" cy="0"/>
          <a:chOff x="0" y="0"/>
          <a:chExt cx="0" cy="0"/>
        </a:xfrm>
      </p:grpSpPr>
      <p:sp>
        <p:nvSpPr>
          <p:cNvPr id="56" name="Google Shape;56;p2"/>
          <p:cNvSpPr txBox="1">
            <a:spLocks noGrp="1"/>
          </p:cNvSpPr>
          <p:nvPr>
            <p:ph type="title"/>
          </p:nvPr>
        </p:nvSpPr>
        <p:spPr>
          <a:xfrm>
            <a:off x="1083284" y="1325025"/>
            <a:ext cx="10025430" cy="1769745"/>
          </a:xfrm>
          <a:prstGeom prst="rect">
            <a:avLst/>
          </a:prstGeom>
          <a:noFill/>
          <a:ln>
            <a:noFill/>
          </a:ln>
        </p:spPr>
        <p:txBody>
          <a:bodyPr spcFirstLastPara="1" wrap="square" lIns="0" tIns="110475" rIns="0" bIns="0" anchor="t" anchorCtr="0">
            <a:spAutoFit/>
          </a:bodyPr>
          <a:lstStyle/>
          <a:p>
            <a:pPr marL="5136515" marR="5080" lvl="0" indent="-73660" algn="l" rtl="0">
              <a:lnSpc>
                <a:spcPct val="108833"/>
              </a:lnSpc>
              <a:spcBef>
                <a:spcPts val="0"/>
              </a:spcBef>
              <a:spcAft>
                <a:spcPts val="0"/>
              </a:spcAft>
              <a:buSzPts val="1400"/>
              <a:buNone/>
            </a:pPr>
            <a:r>
              <a:rPr lang="en-US"/>
              <a:t>Setting up your  ML application</a:t>
            </a:r>
            <a:endParaRPr/>
          </a:p>
        </p:txBody>
      </p:sp>
      <p:sp>
        <p:nvSpPr>
          <p:cNvPr id="57" name="Google Shape;57;p2"/>
          <p:cNvSpPr txBox="1"/>
          <p:nvPr/>
        </p:nvSpPr>
        <p:spPr>
          <a:xfrm>
            <a:off x="6042050" y="3644896"/>
            <a:ext cx="4859100" cy="2056200"/>
          </a:xfrm>
          <a:prstGeom prst="rect">
            <a:avLst/>
          </a:prstGeom>
          <a:noFill/>
          <a:ln>
            <a:noFill/>
          </a:ln>
        </p:spPr>
        <p:txBody>
          <a:bodyPr spcFirstLastPara="1" wrap="square" lIns="0" tIns="31100" rIns="0" bIns="0" anchor="t" anchorCtr="0">
            <a:spAutoFit/>
          </a:bodyPr>
          <a:lstStyle/>
          <a:p>
            <a:pPr marL="1753235" marR="5080" lvl="0" indent="-1741170" algn="l" rtl="0">
              <a:lnSpc>
                <a:spcPct val="119242"/>
              </a:lnSpc>
              <a:spcBef>
                <a:spcPts val="0"/>
              </a:spcBef>
              <a:spcAft>
                <a:spcPts val="0"/>
              </a:spcAft>
              <a:buClr>
                <a:srgbClr val="000000"/>
              </a:buClr>
              <a:buSzPts val="6600"/>
              <a:buFont typeface="Arial"/>
              <a:buNone/>
            </a:pPr>
            <a:r>
              <a:rPr lang="en-US" sz="6000" b="0" i="0" u="none" strike="noStrike" cap="none">
                <a:solidFill>
                  <a:schemeClr val="dk1"/>
                </a:solidFill>
                <a:latin typeface="Calibri"/>
                <a:ea typeface="Calibri"/>
                <a:cs typeface="Calibri"/>
                <a:sym typeface="Calibri"/>
              </a:rPr>
              <a:t>Train/dev/test  sets</a:t>
            </a:r>
            <a:endParaRPr sz="6000" b="0" i="0" u="none" strike="noStrike" cap="none">
              <a:solidFill>
                <a:schemeClr val="dk1"/>
              </a:solidFill>
              <a:latin typeface="Calibri"/>
              <a:ea typeface="Calibri"/>
              <a:cs typeface="Calibri"/>
              <a:sym typeface="Calibri"/>
            </a:endParaRPr>
          </a:p>
        </p:txBody>
      </p:sp>
      <p:sp>
        <p:nvSpPr>
          <p:cNvPr id="58" name="Google Shape;58;p2"/>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59" name="Google Shape;59;p2"/>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60" name="Google Shape;60;p2"/>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150"/>
        <p:cNvGrpSpPr/>
        <p:nvPr/>
      </p:nvGrpSpPr>
      <p:grpSpPr>
        <a:xfrm>
          <a:off x="0" y="0"/>
          <a:ext cx="0" cy="0"/>
          <a:chOff x="0" y="0"/>
          <a:chExt cx="0" cy="0"/>
        </a:xfrm>
      </p:grpSpPr>
      <p:sp>
        <p:nvSpPr>
          <p:cNvPr id="151" name="Google Shape;151;p12"/>
          <p:cNvSpPr txBox="1">
            <a:spLocks noGrp="1"/>
          </p:cNvSpPr>
          <p:nvPr>
            <p:ph type="title"/>
          </p:nvPr>
        </p:nvSpPr>
        <p:spPr>
          <a:xfrm>
            <a:off x="1083275" y="1325025"/>
            <a:ext cx="10499100" cy="2040300"/>
          </a:xfrm>
          <a:prstGeom prst="rect">
            <a:avLst/>
          </a:prstGeom>
          <a:noFill/>
          <a:ln>
            <a:noFill/>
          </a:ln>
        </p:spPr>
        <p:txBody>
          <a:bodyPr spcFirstLastPara="1" wrap="square" lIns="0" tIns="110475" rIns="0" bIns="0" anchor="t" anchorCtr="0">
            <a:spAutoFit/>
          </a:bodyPr>
          <a:lstStyle/>
          <a:p>
            <a:pPr marL="5060315" marR="5080" lvl="0" indent="-299720" algn="l" rtl="0">
              <a:lnSpc>
                <a:spcPct val="108833"/>
              </a:lnSpc>
              <a:spcBef>
                <a:spcPts val="0"/>
              </a:spcBef>
              <a:spcAft>
                <a:spcPts val="0"/>
              </a:spcAft>
              <a:buSzPts val="1400"/>
              <a:buNone/>
            </a:pPr>
            <a:r>
              <a:rPr lang="en-US"/>
              <a:t>Regularizing your  neural network</a:t>
            </a:r>
            <a:endParaRPr/>
          </a:p>
        </p:txBody>
      </p:sp>
      <p:sp>
        <p:nvSpPr>
          <p:cNvPr id="152" name="Google Shape;152;p12"/>
          <p:cNvSpPr txBox="1"/>
          <p:nvPr/>
        </p:nvSpPr>
        <p:spPr>
          <a:xfrm>
            <a:off x="6039789" y="3644896"/>
            <a:ext cx="4864200" cy="9363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6600"/>
              <a:buFont typeface="Arial"/>
              <a:buNone/>
            </a:pPr>
            <a:r>
              <a:rPr lang="en-US" sz="6000" b="0" i="0" u="none" strike="noStrike" cap="none">
                <a:solidFill>
                  <a:schemeClr val="dk1"/>
                </a:solidFill>
                <a:latin typeface="Calibri"/>
                <a:ea typeface="Calibri"/>
                <a:cs typeface="Calibri"/>
                <a:sym typeface="Calibri"/>
              </a:rPr>
              <a:t>Regularization</a:t>
            </a:r>
            <a:endParaRPr sz="6000" b="0" i="0" u="none" strike="noStrike" cap="none">
              <a:solidFill>
                <a:schemeClr val="dk1"/>
              </a:solidFill>
              <a:latin typeface="Calibri"/>
              <a:ea typeface="Calibri"/>
              <a:cs typeface="Calibri"/>
              <a:sym typeface="Calibri"/>
            </a:endParaRPr>
          </a:p>
        </p:txBody>
      </p:sp>
      <p:sp>
        <p:nvSpPr>
          <p:cNvPr id="153" name="Google Shape;153;p12"/>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54" name="Google Shape;154;p12"/>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155" name="Google Shape;155;p12"/>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167"/>
        <p:cNvGrpSpPr/>
        <p:nvPr/>
      </p:nvGrpSpPr>
      <p:grpSpPr>
        <a:xfrm>
          <a:off x="0" y="0"/>
          <a:ext cx="0" cy="0"/>
          <a:chOff x="0" y="0"/>
          <a:chExt cx="0" cy="0"/>
        </a:xfrm>
      </p:grpSpPr>
      <p:sp>
        <p:nvSpPr>
          <p:cNvPr id="168" name="Google Shape;168;p14"/>
          <p:cNvSpPr txBox="1">
            <a:spLocks noGrp="1"/>
          </p:cNvSpPr>
          <p:nvPr>
            <p:ph type="title"/>
          </p:nvPr>
        </p:nvSpPr>
        <p:spPr>
          <a:xfrm>
            <a:off x="261620" y="139696"/>
            <a:ext cx="5154442" cy="689932"/>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Century Schoolbook"/>
                <a:ea typeface="Century Schoolbook"/>
                <a:cs typeface="Century Schoolbook"/>
                <a:sym typeface="Century Schoolbook"/>
              </a:rPr>
              <a:t>Logistic Regression</a:t>
            </a:r>
            <a:endParaRPr sz="4400" dirty="0">
              <a:latin typeface="Century Schoolbook"/>
              <a:ea typeface="Century Schoolbook"/>
              <a:cs typeface="Century Schoolbook"/>
              <a:sym typeface="Century Schoolbook"/>
            </a:endParaRPr>
          </a:p>
        </p:txBody>
      </p:sp>
      <p:sp>
        <p:nvSpPr>
          <p:cNvPr id="169" name="Google Shape;169;p14" descr="L1 vs L2 Regularization: The intuitive difference | by Dhaval Taunk |  Analytics Vidhya | Medium"/>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71" name="Google Shape;171;p14"/>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172" name="Google Shape;172;p1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21</a:t>
            </a:fld>
            <a:endParaRPr/>
          </a:p>
        </p:txBody>
      </p:sp>
      <p:sp>
        <p:nvSpPr>
          <p:cNvPr id="7" name="TextBox 6"/>
          <p:cNvSpPr txBox="1"/>
          <p:nvPr/>
        </p:nvSpPr>
        <p:spPr>
          <a:xfrm>
            <a:off x="395654" y="1151792"/>
            <a:ext cx="11438792" cy="6740307"/>
          </a:xfrm>
          <a:prstGeom prst="rect">
            <a:avLst/>
          </a:prstGeom>
          <a:noFill/>
        </p:spPr>
        <p:txBody>
          <a:bodyPr wrap="square" rtlCol="0">
            <a:spAutoFit/>
          </a:bodyPr>
          <a:lstStyle/>
          <a:p>
            <a:pPr marL="342900" indent="-342900">
              <a:buFont typeface="Arial" panose="020B0604020202020204" pitchFamily="34" charset="0"/>
              <a:buChar char="•"/>
            </a:pPr>
            <a:r>
              <a:rPr lang="en-US" sz="2400" dirty="0"/>
              <a:t>Regularization helps prevent overfitting in a neural network by adding a penalty term to the cost function that encourages the weights to be small. This smallness of weights can help prevent the network from becoming too complex and overfitting the training data.</a:t>
            </a:r>
          </a:p>
          <a:p>
            <a:pPr marL="342900" indent="-342900">
              <a:buFont typeface="Arial" panose="020B0604020202020204" pitchFamily="34" charset="0"/>
              <a:buChar char="•"/>
            </a:pPr>
            <a:r>
              <a:rPr lang="en-US" sz="2400" dirty="0"/>
              <a:t>In other words, when a neural network has a large number of parameters, it can fit the training data very well, but it may not generalize well to new, unseen data. By adding a regularization term to the cost function, the neural network is encouraged to find weight values that are not only good at fitting the training data but also simple and smooth.</a:t>
            </a:r>
          </a:p>
          <a:p>
            <a:pPr marL="342900" indent="-342900">
              <a:buFont typeface="Arial" panose="020B0604020202020204" pitchFamily="34" charset="0"/>
              <a:buChar char="•"/>
            </a:pPr>
            <a:r>
              <a:rPr lang="en-US" sz="2400" dirty="0"/>
              <a:t>There are several types of regularization techniques, but they all work by adding a penalty term to the loss function, which the model tries to minimize during training. The penalty term discourages the model from learning too much from the training data and encourages it to find simpler solutions that generalize better to new data.</a:t>
            </a:r>
          </a:p>
          <a:p>
            <a:endParaRPr lang="en-US" sz="2400" dirty="0"/>
          </a:p>
          <a:p>
            <a:endParaRPr lang="en-US" sz="2400" dirty="0"/>
          </a:p>
          <a:p>
            <a:endParaRPr lang="en-US" sz="2400" dirty="0"/>
          </a:p>
          <a:p>
            <a:endParaRPr lang="en-US"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167"/>
        <p:cNvGrpSpPr/>
        <p:nvPr/>
      </p:nvGrpSpPr>
      <p:grpSpPr>
        <a:xfrm>
          <a:off x="0" y="0"/>
          <a:ext cx="0" cy="0"/>
          <a:chOff x="0" y="0"/>
          <a:chExt cx="0" cy="0"/>
        </a:xfrm>
      </p:grpSpPr>
      <p:sp>
        <p:nvSpPr>
          <p:cNvPr id="168" name="Google Shape;168;p14"/>
          <p:cNvSpPr txBox="1">
            <a:spLocks noGrp="1"/>
          </p:cNvSpPr>
          <p:nvPr>
            <p:ph type="title"/>
          </p:nvPr>
        </p:nvSpPr>
        <p:spPr>
          <a:xfrm>
            <a:off x="261620" y="139696"/>
            <a:ext cx="5154442" cy="689932"/>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Century Schoolbook"/>
                <a:ea typeface="Century Schoolbook"/>
                <a:cs typeface="Century Schoolbook"/>
                <a:sym typeface="Century Schoolbook"/>
              </a:rPr>
              <a:t>Logistic Regression</a:t>
            </a:r>
            <a:endParaRPr sz="4400" dirty="0">
              <a:latin typeface="Century Schoolbook"/>
              <a:ea typeface="Century Schoolbook"/>
              <a:cs typeface="Century Schoolbook"/>
              <a:sym typeface="Century Schoolbook"/>
            </a:endParaRPr>
          </a:p>
        </p:txBody>
      </p:sp>
      <p:sp>
        <p:nvSpPr>
          <p:cNvPr id="169" name="Google Shape;169;p14" descr="L1 vs L2 Regularization: The intuitive difference | by Dhaval Taunk |  Analytics Vidhya | Medium"/>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71" name="Google Shape;171;p14"/>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172" name="Google Shape;172;p1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22</a:t>
            </a:fld>
            <a:endParaRPr/>
          </a:p>
        </p:txBody>
      </p:sp>
      <p:sp>
        <p:nvSpPr>
          <p:cNvPr id="7" name="TextBox 6"/>
          <p:cNvSpPr txBox="1"/>
          <p:nvPr/>
        </p:nvSpPr>
        <p:spPr>
          <a:xfrm>
            <a:off x="395654" y="1151792"/>
            <a:ext cx="11438792"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t>One common type of regularization is </a:t>
            </a:r>
            <a:r>
              <a:rPr lang="en-US" sz="2400" b="1" dirty="0"/>
              <a:t>L2</a:t>
            </a:r>
            <a:r>
              <a:rPr lang="en-US" sz="2400" dirty="0"/>
              <a:t> regularization, also known as ridge regression, which adds a penalty term to the loss function proportional to the square of the magnitude of the model weights. This encourages the model to learn small weights and reduces the impact of any individual feature on the prediction.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Another type of regularization is </a:t>
            </a:r>
            <a:r>
              <a:rPr lang="en-US" sz="2400" b="1" dirty="0"/>
              <a:t>L1</a:t>
            </a:r>
            <a:r>
              <a:rPr lang="en-US" sz="2400" dirty="0"/>
              <a:t> regularization, also known as Lasso regression, which adds a penalty term proportional to the absolute value of the model weights. This has the effect of shrinking some weights to zero, effectively performing feature selection and making the model more interpretable.</a:t>
            </a:r>
          </a:p>
          <a:p>
            <a:endParaRPr lang="en-US" sz="2400" dirty="0"/>
          </a:p>
          <a:p>
            <a:endParaRPr lang="en-US" sz="2400" dirty="0"/>
          </a:p>
          <a:p>
            <a:endParaRPr lang="en-US" sz="2400" dirty="0"/>
          </a:p>
        </p:txBody>
      </p:sp>
    </p:spTree>
    <p:extLst>
      <p:ext uri="{BB962C8B-B14F-4D97-AF65-F5344CB8AC3E}">
        <p14:creationId xmlns:p14="http://schemas.microsoft.com/office/powerpoint/2010/main" val="765230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167"/>
        <p:cNvGrpSpPr/>
        <p:nvPr/>
      </p:nvGrpSpPr>
      <p:grpSpPr>
        <a:xfrm>
          <a:off x="0" y="0"/>
          <a:ext cx="0" cy="0"/>
          <a:chOff x="0" y="0"/>
          <a:chExt cx="0" cy="0"/>
        </a:xfrm>
      </p:grpSpPr>
      <p:sp>
        <p:nvSpPr>
          <p:cNvPr id="168" name="Google Shape;168;p14"/>
          <p:cNvSpPr txBox="1">
            <a:spLocks noGrp="1"/>
          </p:cNvSpPr>
          <p:nvPr>
            <p:ph type="title"/>
          </p:nvPr>
        </p:nvSpPr>
        <p:spPr>
          <a:xfrm>
            <a:off x="261620" y="139696"/>
            <a:ext cx="5154442" cy="689932"/>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Century Schoolbook"/>
                <a:ea typeface="Century Schoolbook"/>
                <a:cs typeface="Century Schoolbook"/>
                <a:sym typeface="Century Schoolbook"/>
              </a:rPr>
              <a:t>Logistic Regression</a:t>
            </a:r>
            <a:endParaRPr sz="4400" dirty="0">
              <a:latin typeface="Century Schoolbook"/>
              <a:ea typeface="Century Schoolbook"/>
              <a:cs typeface="Century Schoolbook"/>
              <a:sym typeface="Century Schoolbook"/>
            </a:endParaRPr>
          </a:p>
        </p:txBody>
      </p:sp>
      <p:sp>
        <p:nvSpPr>
          <p:cNvPr id="169" name="Google Shape;169;p14" descr="L1 vs L2 Regularization: The intuitive difference | by Dhaval Taunk |  Analytics Vidhya | Medium"/>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70" name="Google Shape;170;p14"/>
          <p:cNvPicPr preferRelativeResize="0"/>
          <p:nvPr/>
        </p:nvPicPr>
        <p:blipFill rotWithShape="1">
          <a:blip r:embed="rId3">
            <a:alphaModFix/>
          </a:blip>
          <a:srcRect/>
          <a:stretch/>
        </p:blipFill>
        <p:spPr>
          <a:xfrm>
            <a:off x="1817325" y="1069150"/>
            <a:ext cx="8230949" cy="5655000"/>
          </a:xfrm>
          <a:prstGeom prst="rect">
            <a:avLst/>
          </a:prstGeom>
          <a:noFill/>
          <a:ln>
            <a:noFill/>
          </a:ln>
        </p:spPr>
      </p:pic>
      <p:pic>
        <p:nvPicPr>
          <p:cNvPr id="171" name="Google Shape;171;p14"/>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172" name="Google Shape;172;p1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23</a:t>
            </a:fld>
            <a:endParaRPr/>
          </a:p>
        </p:txBody>
      </p:sp>
    </p:spTree>
    <p:extLst>
      <p:ext uri="{BB962C8B-B14F-4D97-AF65-F5344CB8AC3E}">
        <p14:creationId xmlns:p14="http://schemas.microsoft.com/office/powerpoint/2010/main" val="3408167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159"/>
        <p:cNvGrpSpPr/>
        <p:nvPr/>
      </p:nvGrpSpPr>
      <p:grpSpPr>
        <a:xfrm>
          <a:off x="0" y="0"/>
          <a:ext cx="0" cy="0"/>
          <a:chOff x="0" y="0"/>
          <a:chExt cx="0" cy="0"/>
        </a:xfrm>
      </p:grpSpPr>
      <p:sp>
        <p:nvSpPr>
          <p:cNvPr id="160" name="Google Shape;160;p13"/>
          <p:cNvSpPr txBox="1">
            <a:spLocks noGrp="1"/>
          </p:cNvSpPr>
          <p:nvPr>
            <p:ph type="title"/>
          </p:nvPr>
        </p:nvSpPr>
        <p:spPr>
          <a:xfrm>
            <a:off x="261620" y="139696"/>
            <a:ext cx="487743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a:latin typeface="Century Schoolbook"/>
                <a:ea typeface="Century Schoolbook"/>
                <a:cs typeface="Century Schoolbook"/>
                <a:sym typeface="Century Schoolbook"/>
              </a:rPr>
              <a:t>Logistic regression</a:t>
            </a:r>
            <a:endParaRPr sz="4400">
              <a:latin typeface="Century Schoolbook"/>
              <a:ea typeface="Century Schoolbook"/>
              <a:cs typeface="Century Schoolbook"/>
              <a:sym typeface="Century Schoolbook"/>
            </a:endParaRPr>
          </a:p>
        </p:txBody>
      </p:sp>
      <p:pic>
        <p:nvPicPr>
          <p:cNvPr id="161" name="Google Shape;161;p13" descr="python - solve L2 regularized logistic regression using CVX/CVXPY - Stack  Overflow"/>
          <p:cNvPicPr preferRelativeResize="0"/>
          <p:nvPr/>
        </p:nvPicPr>
        <p:blipFill rotWithShape="1">
          <a:blip r:embed="rId3">
            <a:alphaModFix/>
          </a:blip>
          <a:srcRect/>
          <a:stretch/>
        </p:blipFill>
        <p:spPr>
          <a:xfrm>
            <a:off x="501325" y="1846037"/>
            <a:ext cx="11189340" cy="3482312"/>
          </a:xfrm>
          <a:prstGeom prst="rect">
            <a:avLst/>
          </a:prstGeom>
          <a:noFill/>
          <a:ln>
            <a:noFill/>
          </a:ln>
        </p:spPr>
      </p:pic>
      <p:pic>
        <p:nvPicPr>
          <p:cNvPr id="162" name="Google Shape;162;p13"/>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163" name="Google Shape;163;p1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167"/>
        <p:cNvGrpSpPr/>
        <p:nvPr/>
      </p:nvGrpSpPr>
      <p:grpSpPr>
        <a:xfrm>
          <a:off x="0" y="0"/>
          <a:ext cx="0" cy="0"/>
          <a:chOff x="0" y="0"/>
          <a:chExt cx="0" cy="0"/>
        </a:xfrm>
      </p:grpSpPr>
      <p:sp>
        <p:nvSpPr>
          <p:cNvPr id="168" name="Google Shape;168;p14"/>
          <p:cNvSpPr txBox="1">
            <a:spLocks noGrp="1"/>
          </p:cNvSpPr>
          <p:nvPr>
            <p:ph type="title"/>
          </p:nvPr>
        </p:nvSpPr>
        <p:spPr>
          <a:xfrm>
            <a:off x="261620" y="139696"/>
            <a:ext cx="5154442" cy="689932"/>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Century Schoolbook"/>
                <a:ea typeface="Century Schoolbook"/>
                <a:cs typeface="Century Schoolbook"/>
                <a:sym typeface="Century Schoolbook"/>
              </a:rPr>
              <a:t>Logistic Regression</a:t>
            </a:r>
            <a:endParaRPr sz="4400" dirty="0">
              <a:latin typeface="Century Schoolbook"/>
              <a:ea typeface="Century Schoolbook"/>
              <a:cs typeface="Century Schoolbook"/>
              <a:sym typeface="Century Schoolbook"/>
            </a:endParaRPr>
          </a:p>
        </p:txBody>
      </p:sp>
      <p:sp>
        <p:nvSpPr>
          <p:cNvPr id="169" name="Google Shape;169;p14" descr="L1 vs L2 Regularization: The intuitive difference | by Dhaval Taunk |  Analytics Vidhya | Medium"/>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71" name="Google Shape;171;p14"/>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172" name="Google Shape;172;p1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25</a:t>
            </a:fld>
            <a:endParaRPr/>
          </a:p>
        </p:txBody>
      </p:sp>
      <p:sp>
        <p:nvSpPr>
          <p:cNvPr id="7" name="TextBox 6"/>
          <p:cNvSpPr txBox="1"/>
          <p:nvPr/>
        </p:nvSpPr>
        <p:spPr>
          <a:xfrm>
            <a:off x="395654" y="1151792"/>
            <a:ext cx="11438792"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t>Finally, there is dropout regularization, which randomly drops out some units in the neural network during training, preventing any single unit from becoming too important and reducing the risk of overfitting.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Overall, regularization is an important technique for improving the generalization performance of machine learning models, and it should be considered as a standard part of the modeling process.</a:t>
            </a:r>
          </a:p>
          <a:p>
            <a:endParaRPr lang="en-US" sz="2400" dirty="0"/>
          </a:p>
          <a:p>
            <a:endParaRPr lang="en-US" sz="2400" dirty="0"/>
          </a:p>
        </p:txBody>
      </p:sp>
    </p:spTree>
    <p:extLst>
      <p:ext uri="{BB962C8B-B14F-4D97-AF65-F5344CB8AC3E}">
        <p14:creationId xmlns:p14="http://schemas.microsoft.com/office/powerpoint/2010/main" val="1419718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176"/>
        <p:cNvGrpSpPr/>
        <p:nvPr/>
      </p:nvGrpSpPr>
      <p:grpSpPr>
        <a:xfrm>
          <a:off x="0" y="0"/>
          <a:ext cx="0" cy="0"/>
          <a:chOff x="0" y="0"/>
          <a:chExt cx="0" cy="0"/>
        </a:xfrm>
      </p:grpSpPr>
      <p:sp>
        <p:nvSpPr>
          <p:cNvPr id="177" name="Google Shape;177;p15"/>
          <p:cNvSpPr txBox="1">
            <a:spLocks noGrp="1"/>
          </p:cNvSpPr>
          <p:nvPr>
            <p:ph type="title"/>
          </p:nvPr>
        </p:nvSpPr>
        <p:spPr>
          <a:xfrm>
            <a:off x="846450" y="1311225"/>
            <a:ext cx="10499100" cy="2040300"/>
          </a:xfrm>
          <a:prstGeom prst="rect">
            <a:avLst/>
          </a:prstGeom>
          <a:noFill/>
          <a:ln>
            <a:noFill/>
          </a:ln>
        </p:spPr>
        <p:txBody>
          <a:bodyPr spcFirstLastPara="1" wrap="square" lIns="0" tIns="110475" rIns="0" bIns="0" anchor="t" anchorCtr="0">
            <a:spAutoFit/>
          </a:bodyPr>
          <a:lstStyle/>
          <a:p>
            <a:pPr marL="5060315" marR="5080" lvl="0" indent="-299720" algn="l" rtl="0">
              <a:lnSpc>
                <a:spcPct val="108833"/>
              </a:lnSpc>
              <a:spcBef>
                <a:spcPts val="0"/>
              </a:spcBef>
              <a:spcAft>
                <a:spcPts val="0"/>
              </a:spcAft>
              <a:buSzPts val="1400"/>
              <a:buNone/>
            </a:pPr>
            <a:r>
              <a:rPr lang="en-US"/>
              <a:t>Regularizing your  neural network</a:t>
            </a:r>
            <a:endParaRPr/>
          </a:p>
        </p:txBody>
      </p:sp>
      <p:sp>
        <p:nvSpPr>
          <p:cNvPr id="178" name="Google Shape;178;p15"/>
          <p:cNvSpPr txBox="1"/>
          <p:nvPr/>
        </p:nvSpPr>
        <p:spPr>
          <a:xfrm>
            <a:off x="5540170" y="3644896"/>
            <a:ext cx="6442200" cy="2056200"/>
          </a:xfrm>
          <a:prstGeom prst="rect">
            <a:avLst/>
          </a:prstGeom>
          <a:noFill/>
          <a:ln>
            <a:noFill/>
          </a:ln>
        </p:spPr>
        <p:txBody>
          <a:bodyPr spcFirstLastPara="1" wrap="square" lIns="0" tIns="31100" rIns="0" bIns="0" anchor="t" anchorCtr="0">
            <a:spAutoFit/>
          </a:bodyPr>
          <a:lstStyle/>
          <a:p>
            <a:pPr marL="15875" marR="5080" lvl="0" indent="-3810" algn="l" rtl="0">
              <a:lnSpc>
                <a:spcPct val="119242"/>
              </a:lnSpc>
              <a:spcBef>
                <a:spcPts val="0"/>
              </a:spcBef>
              <a:spcAft>
                <a:spcPts val="0"/>
              </a:spcAft>
              <a:buClr>
                <a:srgbClr val="000000"/>
              </a:buClr>
              <a:buSzPts val="6600"/>
              <a:buFont typeface="Arial"/>
              <a:buNone/>
            </a:pPr>
            <a:r>
              <a:rPr lang="en-US" sz="6000" b="0" i="0" u="none" strike="noStrike" cap="none" dirty="0">
                <a:solidFill>
                  <a:schemeClr val="dk1"/>
                </a:solidFill>
                <a:latin typeface="Calibri"/>
                <a:ea typeface="Calibri"/>
                <a:cs typeface="Calibri"/>
                <a:sym typeface="Calibri"/>
              </a:rPr>
              <a:t>Why regularization  reduces overfitting</a:t>
            </a:r>
            <a:endParaRPr sz="6000" b="0" i="0" u="none" strike="noStrike" cap="none" dirty="0">
              <a:solidFill>
                <a:schemeClr val="dk1"/>
              </a:solidFill>
              <a:latin typeface="Calibri"/>
              <a:ea typeface="Calibri"/>
              <a:cs typeface="Calibri"/>
              <a:sym typeface="Calibri"/>
            </a:endParaRPr>
          </a:p>
        </p:txBody>
      </p:sp>
      <p:sp>
        <p:nvSpPr>
          <p:cNvPr id="179" name="Google Shape;179;p15"/>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80" name="Google Shape;180;p15"/>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181" name="Google Shape;181;p15"/>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167"/>
        <p:cNvGrpSpPr/>
        <p:nvPr/>
      </p:nvGrpSpPr>
      <p:grpSpPr>
        <a:xfrm>
          <a:off x="0" y="0"/>
          <a:ext cx="0" cy="0"/>
          <a:chOff x="0" y="0"/>
          <a:chExt cx="0" cy="0"/>
        </a:xfrm>
      </p:grpSpPr>
      <p:sp>
        <p:nvSpPr>
          <p:cNvPr id="168" name="Google Shape;168;p14"/>
          <p:cNvSpPr txBox="1">
            <a:spLocks noGrp="1"/>
          </p:cNvSpPr>
          <p:nvPr>
            <p:ph type="title"/>
          </p:nvPr>
        </p:nvSpPr>
        <p:spPr>
          <a:xfrm>
            <a:off x="261620" y="139696"/>
            <a:ext cx="10535334" cy="1367041"/>
          </a:xfrm>
          <a:prstGeom prst="rect">
            <a:avLst/>
          </a:prstGeom>
          <a:noFill/>
          <a:ln>
            <a:noFill/>
          </a:ln>
        </p:spPr>
        <p:txBody>
          <a:bodyPr spcFirstLastPara="1" wrap="square" lIns="0" tIns="12700" rIns="0" bIns="0" anchor="t" anchorCtr="0">
            <a:spAutoFit/>
          </a:bodyPr>
          <a:lstStyle/>
          <a:p>
            <a:pPr marL="12700" lvl="0"/>
            <a:r>
              <a:rPr lang="en-US" sz="4400" dirty="0">
                <a:latin typeface="Century Schoolbook"/>
                <a:ea typeface="Century Schoolbook"/>
                <a:cs typeface="Century Schoolbook"/>
                <a:sym typeface="Century Schoolbook"/>
              </a:rPr>
              <a:t>How does regularization prevent overfitting?</a:t>
            </a:r>
            <a:endParaRPr sz="4400" dirty="0">
              <a:latin typeface="Century Schoolbook"/>
              <a:ea typeface="Century Schoolbook"/>
              <a:cs typeface="Century Schoolbook"/>
              <a:sym typeface="Century Schoolbook"/>
            </a:endParaRPr>
          </a:p>
        </p:txBody>
      </p:sp>
      <p:sp>
        <p:nvSpPr>
          <p:cNvPr id="169" name="Google Shape;169;p14" descr="L1 vs L2 Regularization: The intuitive difference | by Dhaval Taunk |  Analytics Vidhya | Medium"/>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71" name="Google Shape;171;p14"/>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172" name="Google Shape;172;p1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27</a:t>
            </a:fld>
            <a:endParaRPr/>
          </a:p>
        </p:txBody>
      </p:sp>
      <p:sp>
        <p:nvSpPr>
          <p:cNvPr id="7" name="TextBox 6"/>
          <p:cNvSpPr txBox="1"/>
          <p:nvPr/>
        </p:nvSpPr>
        <p:spPr>
          <a:xfrm>
            <a:off x="376604" y="1646433"/>
            <a:ext cx="11438792"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a:t>Regularization is a technique used in machine learning to prevent overfitting, which occurs when a model fits too closely to the training data and does not generalize well to new data. Overfitting can happen when a model is too complex and has too many parameters relative to the amount of training data available. Regularization helps to address this problem by adding a penalty term to the cost function that encourages the model to have smaller weights, which in turn makes the model less complex.</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L2 regularization is one form of regularization that works by adding a penalty term to the cost function that is proportional to the square of the weights. This is also called the </a:t>
            </a:r>
            <a:r>
              <a:rPr lang="en-US" sz="2400" dirty="0" err="1"/>
              <a:t>Frobenius</a:t>
            </a:r>
            <a:r>
              <a:rPr lang="en-US" sz="2400" dirty="0"/>
              <a:t> norm. By adding this term, the model is incentivized to use smaller weights, which has the effect of reducing the complexity of the model and making it less prone to overfitting. As a result, L2 regularization can help with reducing variance problems.</a:t>
            </a:r>
          </a:p>
        </p:txBody>
      </p:sp>
    </p:spTree>
    <p:extLst>
      <p:ext uri="{BB962C8B-B14F-4D97-AF65-F5344CB8AC3E}">
        <p14:creationId xmlns:p14="http://schemas.microsoft.com/office/powerpoint/2010/main" val="532962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167"/>
        <p:cNvGrpSpPr/>
        <p:nvPr/>
      </p:nvGrpSpPr>
      <p:grpSpPr>
        <a:xfrm>
          <a:off x="0" y="0"/>
          <a:ext cx="0" cy="0"/>
          <a:chOff x="0" y="0"/>
          <a:chExt cx="0" cy="0"/>
        </a:xfrm>
      </p:grpSpPr>
      <p:sp>
        <p:nvSpPr>
          <p:cNvPr id="168" name="Google Shape;168;p14"/>
          <p:cNvSpPr txBox="1">
            <a:spLocks noGrp="1"/>
          </p:cNvSpPr>
          <p:nvPr>
            <p:ph type="title"/>
          </p:nvPr>
        </p:nvSpPr>
        <p:spPr>
          <a:xfrm>
            <a:off x="261620" y="139696"/>
            <a:ext cx="10535334" cy="1367041"/>
          </a:xfrm>
          <a:prstGeom prst="rect">
            <a:avLst/>
          </a:prstGeom>
          <a:noFill/>
          <a:ln>
            <a:noFill/>
          </a:ln>
        </p:spPr>
        <p:txBody>
          <a:bodyPr spcFirstLastPara="1" wrap="square" lIns="0" tIns="12700" rIns="0" bIns="0" anchor="t" anchorCtr="0">
            <a:spAutoFit/>
          </a:bodyPr>
          <a:lstStyle/>
          <a:p>
            <a:pPr marL="12700" lvl="0"/>
            <a:r>
              <a:rPr lang="en-US" sz="4400" dirty="0">
                <a:latin typeface="Century Schoolbook"/>
                <a:ea typeface="Century Schoolbook"/>
                <a:cs typeface="Century Schoolbook"/>
                <a:sym typeface="Century Schoolbook"/>
              </a:rPr>
              <a:t>How does regularization prevent overfitting?</a:t>
            </a:r>
            <a:endParaRPr sz="4400" dirty="0">
              <a:latin typeface="Century Schoolbook"/>
              <a:ea typeface="Century Schoolbook"/>
              <a:cs typeface="Century Schoolbook"/>
              <a:sym typeface="Century Schoolbook"/>
            </a:endParaRPr>
          </a:p>
        </p:txBody>
      </p:sp>
      <p:sp>
        <p:nvSpPr>
          <p:cNvPr id="169" name="Google Shape;169;p14" descr="L1 vs L2 Regularization: The intuitive difference | by Dhaval Taunk |  Analytics Vidhya | Medium"/>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71" name="Google Shape;171;p14"/>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172" name="Google Shape;172;p1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28</a:t>
            </a:fld>
            <a:endParaRPr/>
          </a:p>
        </p:txBody>
      </p:sp>
      <p:sp>
        <p:nvSpPr>
          <p:cNvPr id="7" name="TextBox 6"/>
          <p:cNvSpPr txBox="1"/>
          <p:nvPr/>
        </p:nvSpPr>
        <p:spPr>
          <a:xfrm>
            <a:off x="376604" y="1646433"/>
            <a:ext cx="11438792"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a:t>One way to understand how L2 regularization helps with overfitting is by considering the impact of a large regularization parameter. When the regularization parameter is set to be very large, the weight matrices are encouraged to be close to zero, which can effectively zero out the impact of many hidden units. This has the effect of reducing the size of the neural network and making it less complex. However, in practice, each hidden unit still has some impact, but it is reduced. This results in a simpler network that is less prone to overfitting.</a:t>
            </a:r>
          </a:p>
          <a:p>
            <a:pPr marL="342900" indent="-342900">
              <a:buFont typeface="Arial" panose="020B0604020202020204" pitchFamily="34" charset="0"/>
              <a:buChar char="•"/>
            </a:pPr>
            <a:r>
              <a:rPr lang="en-US" sz="2400" dirty="0"/>
              <a:t>Another way to understand how L2 regularization helps with overfitting is by considering the impact of the activation function used in the neural network. If the regularization parameter is set to be large, the weights are encouraged to be small, which can cause the activation function to behave in a more linear manner. This can result in a neural network that behaves like a linear model, which is simpler and less prone to overfitting.</a:t>
            </a:r>
          </a:p>
        </p:txBody>
      </p:sp>
    </p:spTree>
    <p:extLst>
      <p:ext uri="{BB962C8B-B14F-4D97-AF65-F5344CB8AC3E}">
        <p14:creationId xmlns:p14="http://schemas.microsoft.com/office/powerpoint/2010/main" val="3176698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167"/>
        <p:cNvGrpSpPr/>
        <p:nvPr/>
      </p:nvGrpSpPr>
      <p:grpSpPr>
        <a:xfrm>
          <a:off x="0" y="0"/>
          <a:ext cx="0" cy="0"/>
          <a:chOff x="0" y="0"/>
          <a:chExt cx="0" cy="0"/>
        </a:xfrm>
      </p:grpSpPr>
      <p:sp>
        <p:nvSpPr>
          <p:cNvPr id="168" name="Google Shape;168;p14"/>
          <p:cNvSpPr txBox="1">
            <a:spLocks noGrp="1"/>
          </p:cNvSpPr>
          <p:nvPr>
            <p:ph type="title"/>
          </p:nvPr>
        </p:nvSpPr>
        <p:spPr>
          <a:xfrm>
            <a:off x="261620" y="139696"/>
            <a:ext cx="10535334" cy="1367041"/>
          </a:xfrm>
          <a:prstGeom prst="rect">
            <a:avLst/>
          </a:prstGeom>
          <a:noFill/>
          <a:ln>
            <a:noFill/>
          </a:ln>
        </p:spPr>
        <p:txBody>
          <a:bodyPr spcFirstLastPara="1" wrap="square" lIns="0" tIns="12700" rIns="0" bIns="0" anchor="t" anchorCtr="0">
            <a:spAutoFit/>
          </a:bodyPr>
          <a:lstStyle/>
          <a:p>
            <a:pPr marL="12700" lvl="0"/>
            <a:r>
              <a:rPr lang="en-US" sz="4400" dirty="0">
                <a:latin typeface="Century Schoolbook"/>
                <a:ea typeface="Century Schoolbook"/>
                <a:cs typeface="Century Schoolbook"/>
                <a:sym typeface="Century Schoolbook"/>
              </a:rPr>
              <a:t>How does regularization prevent overfitting?</a:t>
            </a:r>
            <a:endParaRPr sz="4400" dirty="0">
              <a:latin typeface="Century Schoolbook"/>
              <a:ea typeface="Century Schoolbook"/>
              <a:cs typeface="Century Schoolbook"/>
              <a:sym typeface="Century Schoolbook"/>
            </a:endParaRPr>
          </a:p>
        </p:txBody>
      </p:sp>
      <p:sp>
        <p:nvSpPr>
          <p:cNvPr id="169" name="Google Shape;169;p14" descr="L1 vs L2 Regularization: The intuitive difference | by Dhaval Taunk |  Analytics Vidhya | Medium"/>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71" name="Google Shape;171;p14"/>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172" name="Google Shape;172;p1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29</a:t>
            </a:fld>
            <a:endParaRPr/>
          </a:p>
        </p:txBody>
      </p:sp>
      <p:sp>
        <p:nvSpPr>
          <p:cNvPr id="7" name="TextBox 6"/>
          <p:cNvSpPr txBox="1"/>
          <p:nvPr/>
        </p:nvSpPr>
        <p:spPr>
          <a:xfrm>
            <a:off x="376604" y="1646433"/>
            <a:ext cx="11438792"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t>When implementing L2 regularization, it is important to remember to modify the cost function by adding the penalty term. This can impact the behavior of gradient descent, so it is important to monitor the cost function to ensure that it decreases monotonically after each iteration.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 summary, L2 regularization can help with overfitting by reducing the complexity of a model through the use of smaller weights. This makes the model less prone to overfitting and can help with reducing variance problems.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Another type of regularization is L1 regularization, also known as Lasso regression, which adds a penalty term proportional to the absolute value of the model weights. This has the effect of shrinking some weights to zero, effectively performing feature selection and making the model more interpretable.</a:t>
            </a:r>
          </a:p>
        </p:txBody>
      </p:sp>
    </p:spTree>
    <p:extLst>
      <p:ext uri="{BB962C8B-B14F-4D97-AF65-F5344CB8AC3E}">
        <p14:creationId xmlns:p14="http://schemas.microsoft.com/office/powerpoint/2010/main" val="3741621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64"/>
        <p:cNvGrpSpPr/>
        <p:nvPr/>
      </p:nvGrpSpPr>
      <p:grpSpPr>
        <a:xfrm>
          <a:off x="0" y="0"/>
          <a:ext cx="0" cy="0"/>
          <a:chOff x="0" y="0"/>
          <a:chExt cx="0" cy="0"/>
        </a:xfrm>
      </p:grpSpPr>
      <p:sp>
        <p:nvSpPr>
          <p:cNvPr id="65" name="Google Shape;65;p3"/>
          <p:cNvSpPr txBox="1">
            <a:spLocks noGrp="1"/>
          </p:cNvSpPr>
          <p:nvPr>
            <p:ph type="title"/>
          </p:nvPr>
        </p:nvSpPr>
        <p:spPr>
          <a:xfrm>
            <a:off x="261620" y="139696"/>
            <a:ext cx="1033208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mj-lt"/>
                <a:ea typeface="Century Schoolbook"/>
                <a:cs typeface="Century Schoolbook"/>
                <a:sym typeface="Century Schoolbook"/>
              </a:rPr>
              <a:t>Applied ML is a highly iterative process</a:t>
            </a:r>
            <a:endParaRPr sz="4400" dirty="0">
              <a:latin typeface="+mj-lt"/>
              <a:ea typeface="Century Schoolbook"/>
              <a:cs typeface="Century Schoolbook"/>
              <a:sym typeface="Century Schoolbook"/>
            </a:endParaRPr>
          </a:p>
        </p:txBody>
      </p:sp>
      <p:sp>
        <p:nvSpPr>
          <p:cNvPr id="72" name="Google Shape;72;p3"/>
          <p:cNvSpPr txBox="1"/>
          <p:nvPr/>
        </p:nvSpPr>
        <p:spPr>
          <a:xfrm>
            <a:off x="606670" y="1485896"/>
            <a:ext cx="11060722" cy="3706143"/>
          </a:xfrm>
          <a:prstGeom prst="rect">
            <a:avLst/>
          </a:prstGeom>
          <a:noFill/>
          <a:ln>
            <a:noFill/>
          </a:ln>
        </p:spPr>
        <p:txBody>
          <a:bodyPr spcFirstLastPara="1" wrap="square" lIns="0" tIns="12700" rIns="0" bIns="0" anchor="t" anchorCtr="0">
            <a:spAutoFit/>
          </a:bodyPr>
          <a:lstStyle/>
          <a:p>
            <a:pPr marL="469900" lvl="0" indent="-457200">
              <a:buSzPts val="2800"/>
              <a:buFont typeface="Arial" panose="020B0604020202020204" pitchFamily="34" charset="0"/>
              <a:buChar char="•"/>
            </a:pPr>
            <a:r>
              <a:rPr lang="en-US" sz="2400" dirty="0">
                <a:solidFill>
                  <a:schemeClr val="dk1"/>
                </a:solidFill>
                <a:latin typeface="+mj-lt"/>
                <a:ea typeface="Century Schoolbook"/>
                <a:cs typeface="Century Schoolbook"/>
                <a:sym typeface="Century Schoolbook"/>
              </a:rPr>
              <a:t>Deep learning is an iterative process and that making good choices in setting up your training, development, and test sets can make a huge difference in helping you quickly find a good high-performance neural network.</a:t>
            </a:r>
          </a:p>
          <a:p>
            <a:pPr marL="469900" lvl="0" indent="-457200">
              <a:buSzPts val="2800"/>
              <a:buFont typeface="Arial" panose="020B0604020202020204" pitchFamily="34" charset="0"/>
              <a:buChar char="•"/>
            </a:pPr>
            <a:r>
              <a:rPr lang="en-US" sz="2400" dirty="0">
                <a:solidFill>
                  <a:schemeClr val="dk1"/>
                </a:solidFill>
                <a:latin typeface="+mj-lt"/>
                <a:ea typeface="Century Schoolbook"/>
                <a:cs typeface="Century Schoolbook"/>
                <a:sym typeface="Century Schoolbook"/>
              </a:rPr>
              <a:t>When training a neural network, you have to make a lot of decisions such as how many </a:t>
            </a:r>
            <a:r>
              <a:rPr lang="en-US" sz="2400" b="1" dirty="0">
                <a:solidFill>
                  <a:schemeClr val="dk1"/>
                </a:solidFill>
                <a:latin typeface="+mj-lt"/>
                <a:ea typeface="Century Schoolbook"/>
                <a:cs typeface="Century Schoolbook"/>
                <a:sym typeface="Century Schoolbook"/>
              </a:rPr>
              <a:t>layers</a:t>
            </a:r>
            <a:r>
              <a:rPr lang="en-US" sz="2400" dirty="0">
                <a:solidFill>
                  <a:schemeClr val="dk1"/>
                </a:solidFill>
                <a:latin typeface="+mj-lt"/>
                <a:ea typeface="Century Schoolbook"/>
                <a:cs typeface="Century Schoolbook"/>
                <a:sym typeface="Century Schoolbook"/>
              </a:rPr>
              <a:t> and </a:t>
            </a:r>
            <a:r>
              <a:rPr lang="en-US" sz="2400" b="1" dirty="0">
                <a:solidFill>
                  <a:schemeClr val="dk1"/>
                </a:solidFill>
                <a:latin typeface="+mj-lt"/>
                <a:ea typeface="Century Schoolbook"/>
                <a:cs typeface="Century Schoolbook"/>
                <a:sym typeface="Century Schoolbook"/>
              </a:rPr>
              <a:t>hidden units</a:t>
            </a:r>
            <a:r>
              <a:rPr lang="en-US" sz="2400" dirty="0">
                <a:solidFill>
                  <a:schemeClr val="dk1"/>
                </a:solidFill>
                <a:latin typeface="+mj-lt"/>
                <a:ea typeface="Century Schoolbook"/>
                <a:cs typeface="Century Schoolbook"/>
                <a:sym typeface="Century Schoolbook"/>
              </a:rPr>
              <a:t> your network should have, </a:t>
            </a:r>
            <a:r>
              <a:rPr lang="en-US" sz="2400" b="1" dirty="0">
                <a:solidFill>
                  <a:schemeClr val="dk1"/>
                </a:solidFill>
                <a:latin typeface="+mj-lt"/>
                <a:ea typeface="Century Schoolbook"/>
                <a:cs typeface="Century Schoolbook"/>
                <a:sym typeface="Century Schoolbook"/>
              </a:rPr>
              <a:t>the learning rate</a:t>
            </a:r>
            <a:r>
              <a:rPr lang="en-US" sz="2400" dirty="0">
                <a:solidFill>
                  <a:schemeClr val="dk1"/>
                </a:solidFill>
                <a:latin typeface="+mj-lt"/>
                <a:ea typeface="Century Schoolbook"/>
                <a:cs typeface="Century Schoolbook"/>
                <a:sym typeface="Century Schoolbook"/>
              </a:rPr>
              <a:t>, and </a:t>
            </a:r>
            <a:r>
              <a:rPr lang="en-US" sz="2400" b="1" dirty="0">
                <a:solidFill>
                  <a:schemeClr val="dk1"/>
                </a:solidFill>
                <a:latin typeface="+mj-lt"/>
                <a:ea typeface="Century Schoolbook"/>
                <a:cs typeface="Century Schoolbook"/>
                <a:sym typeface="Century Schoolbook"/>
              </a:rPr>
              <a:t>activation functions</a:t>
            </a:r>
            <a:r>
              <a:rPr lang="en-US" sz="2400" dirty="0">
                <a:solidFill>
                  <a:schemeClr val="dk1"/>
                </a:solidFill>
                <a:latin typeface="+mj-lt"/>
                <a:ea typeface="Century Schoolbook"/>
                <a:cs typeface="Century Schoolbook"/>
                <a:sym typeface="Century Schoolbook"/>
              </a:rPr>
              <a:t>. However, it is almost impossible to correctly guess the right values for all of these on your first attempt. Therefore, applied deep learning is an iterative process where you start with an idea and code it up to try it out, and based on the outcome, you refine your ideas and change your choices until you find a better neural network.</a:t>
            </a:r>
            <a:endParaRPr sz="2400" b="0" i="0" u="none" strike="noStrike" cap="none" dirty="0">
              <a:solidFill>
                <a:schemeClr val="dk1"/>
              </a:solidFill>
              <a:latin typeface="+mj-lt"/>
              <a:ea typeface="Century Schoolbook"/>
              <a:cs typeface="Century Schoolbook"/>
              <a:sym typeface="Century Schoolbook"/>
            </a:endParaRPr>
          </a:p>
        </p:txBody>
      </p:sp>
      <p:pic>
        <p:nvPicPr>
          <p:cNvPr id="73" name="Google Shape;73;p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74" name="Google Shape;74;p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185"/>
        <p:cNvGrpSpPr/>
        <p:nvPr/>
      </p:nvGrpSpPr>
      <p:grpSpPr>
        <a:xfrm>
          <a:off x="0" y="0"/>
          <a:ext cx="0" cy="0"/>
          <a:chOff x="0" y="0"/>
          <a:chExt cx="0" cy="0"/>
        </a:xfrm>
      </p:grpSpPr>
      <p:pic>
        <p:nvPicPr>
          <p:cNvPr id="186" name="Google Shape;186;p16"/>
          <p:cNvPicPr preferRelativeResize="0"/>
          <p:nvPr/>
        </p:nvPicPr>
        <p:blipFill rotWithShape="1">
          <a:blip r:embed="rId3">
            <a:alphaModFix/>
          </a:blip>
          <a:srcRect/>
          <a:stretch/>
        </p:blipFill>
        <p:spPr>
          <a:xfrm>
            <a:off x="56825" y="0"/>
            <a:ext cx="10677640" cy="6061575"/>
          </a:xfrm>
          <a:prstGeom prst="rect">
            <a:avLst/>
          </a:prstGeom>
          <a:noFill/>
          <a:ln>
            <a:noFill/>
          </a:ln>
        </p:spPr>
      </p:pic>
      <p:pic>
        <p:nvPicPr>
          <p:cNvPr id="187" name="Google Shape;187;p16"/>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188" name="Google Shape;188;p16"/>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192"/>
        <p:cNvGrpSpPr/>
        <p:nvPr/>
      </p:nvGrpSpPr>
      <p:grpSpPr>
        <a:xfrm>
          <a:off x="0" y="0"/>
          <a:ext cx="0" cy="0"/>
          <a:chOff x="0" y="0"/>
          <a:chExt cx="0" cy="0"/>
        </a:xfrm>
      </p:grpSpPr>
      <p:sp>
        <p:nvSpPr>
          <p:cNvPr id="193" name="Google Shape;193;p17"/>
          <p:cNvSpPr txBox="1">
            <a:spLocks noGrp="1"/>
          </p:cNvSpPr>
          <p:nvPr>
            <p:ph type="title"/>
          </p:nvPr>
        </p:nvSpPr>
        <p:spPr>
          <a:xfrm>
            <a:off x="261623" y="139700"/>
            <a:ext cx="10403445" cy="13674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Century Schoolbook"/>
                <a:ea typeface="Century Schoolbook"/>
                <a:cs typeface="Century Schoolbook"/>
                <a:sym typeface="Century Schoolbook"/>
              </a:rPr>
              <a:t>How does regularization prevent overfitting?</a:t>
            </a:r>
            <a:endParaRPr sz="4400" dirty="0">
              <a:latin typeface="Century Schoolbook"/>
              <a:ea typeface="Century Schoolbook"/>
              <a:cs typeface="Century Schoolbook"/>
              <a:sym typeface="Century Schoolbook"/>
            </a:endParaRPr>
          </a:p>
        </p:txBody>
      </p:sp>
      <p:sp>
        <p:nvSpPr>
          <p:cNvPr id="194" name="Google Shape;194;p17" descr="Regularization: A Method to Solve Overfitting in Machine Learning | by  Bassant Gamal | Analytics Vidhya | Medium"/>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95" name="Google Shape;195;p17"/>
          <p:cNvPicPr preferRelativeResize="0"/>
          <p:nvPr/>
        </p:nvPicPr>
        <p:blipFill rotWithShape="1">
          <a:blip r:embed="rId3">
            <a:alphaModFix/>
          </a:blip>
          <a:srcRect/>
          <a:stretch/>
        </p:blipFill>
        <p:spPr>
          <a:xfrm>
            <a:off x="1072800" y="1733124"/>
            <a:ext cx="9415175" cy="4644825"/>
          </a:xfrm>
          <a:prstGeom prst="rect">
            <a:avLst/>
          </a:prstGeom>
          <a:noFill/>
          <a:ln>
            <a:noFill/>
          </a:ln>
        </p:spPr>
      </p:pic>
      <p:pic>
        <p:nvPicPr>
          <p:cNvPr id="196" name="Google Shape;196;p17"/>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197" name="Google Shape;197;p17"/>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201"/>
        <p:cNvGrpSpPr/>
        <p:nvPr/>
      </p:nvGrpSpPr>
      <p:grpSpPr>
        <a:xfrm>
          <a:off x="0" y="0"/>
          <a:ext cx="0" cy="0"/>
          <a:chOff x="0" y="0"/>
          <a:chExt cx="0" cy="0"/>
        </a:xfrm>
      </p:grpSpPr>
      <p:sp>
        <p:nvSpPr>
          <p:cNvPr id="202" name="Google Shape;202;p18"/>
          <p:cNvSpPr txBox="1">
            <a:spLocks noGrp="1"/>
          </p:cNvSpPr>
          <p:nvPr>
            <p:ph type="title"/>
          </p:nvPr>
        </p:nvSpPr>
        <p:spPr>
          <a:xfrm>
            <a:off x="1083274" y="1325025"/>
            <a:ext cx="10620900" cy="2040300"/>
          </a:xfrm>
          <a:prstGeom prst="rect">
            <a:avLst/>
          </a:prstGeom>
          <a:noFill/>
          <a:ln>
            <a:noFill/>
          </a:ln>
        </p:spPr>
        <p:txBody>
          <a:bodyPr spcFirstLastPara="1" wrap="square" lIns="0" tIns="110475" rIns="0" bIns="0" anchor="t" anchorCtr="0">
            <a:spAutoFit/>
          </a:bodyPr>
          <a:lstStyle/>
          <a:p>
            <a:pPr marL="5060315" marR="5080" lvl="0" indent="-299720" algn="l" rtl="0">
              <a:lnSpc>
                <a:spcPct val="108833"/>
              </a:lnSpc>
              <a:spcBef>
                <a:spcPts val="0"/>
              </a:spcBef>
              <a:spcAft>
                <a:spcPts val="0"/>
              </a:spcAft>
              <a:buSzPts val="1400"/>
              <a:buNone/>
            </a:pPr>
            <a:r>
              <a:rPr lang="en-US"/>
              <a:t>Regularizing your  neural network</a:t>
            </a:r>
            <a:endParaRPr/>
          </a:p>
        </p:txBody>
      </p:sp>
      <p:sp>
        <p:nvSpPr>
          <p:cNvPr id="203" name="Google Shape;203;p18"/>
          <p:cNvSpPr txBox="1"/>
          <p:nvPr/>
        </p:nvSpPr>
        <p:spPr>
          <a:xfrm>
            <a:off x="6231254" y="3644896"/>
            <a:ext cx="4704000" cy="2056200"/>
          </a:xfrm>
          <a:prstGeom prst="rect">
            <a:avLst/>
          </a:prstGeom>
          <a:noFill/>
          <a:ln>
            <a:noFill/>
          </a:ln>
        </p:spPr>
        <p:txBody>
          <a:bodyPr spcFirstLastPara="1" wrap="square" lIns="0" tIns="31100" rIns="0" bIns="0" anchor="t" anchorCtr="0">
            <a:spAutoFit/>
          </a:bodyPr>
          <a:lstStyle/>
          <a:p>
            <a:pPr marL="12700" marR="5080" lvl="0" indent="919480" algn="l" rtl="0">
              <a:lnSpc>
                <a:spcPct val="119242"/>
              </a:lnSpc>
              <a:spcBef>
                <a:spcPts val="0"/>
              </a:spcBef>
              <a:spcAft>
                <a:spcPts val="0"/>
              </a:spcAft>
              <a:buClr>
                <a:srgbClr val="000000"/>
              </a:buClr>
              <a:buSzPts val="6600"/>
              <a:buFont typeface="Arial"/>
              <a:buNone/>
            </a:pPr>
            <a:r>
              <a:rPr lang="en-US" sz="6000" b="0" i="0" u="none" strike="noStrike" cap="none">
                <a:solidFill>
                  <a:schemeClr val="dk1"/>
                </a:solidFill>
                <a:latin typeface="Calibri"/>
                <a:ea typeface="Calibri"/>
                <a:cs typeface="Calibri"/>
                <a:sym typeface="Calibri"/>
              </a:rPr>
              <a:t>Dropout  regularization</a:t>
            </a:r>
            <a:endParaRPr sz="6000" b="0" i="0" u="none" strike="noStrike" cap="none">
              <a:solidFill>
                <a:schemeClr val="dk1"/>
              </a:solidFill>
              <a:latin typeface="Calibri"/>
              <a:ea typeface="Calibri"/>
              <a:cs typeface="Calibri"/>
              <a:sym typeface="Calibri"/>
            </a:endParaRPr>
          </a:p>
        </p:txBody>
      </p:sp>
      <p:sp>
        <p:nvSpPr>
          <p:cNvPr id="204" name="Google Shape;204;p18"/>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05" name="Google Shape;205;p18"/>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206" name="Google Shape;206;p18"/>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167"/>
        <p:cNvGrpSpPr/>
        <p:nvPr/>
      </p:nvGrpSpPr>
      <p:grpSpPr>
        <a:xfrm>
          <a:off x="0" y="0"/>
          <a:ext cx="0" cy="0"/>
          <a:chOff x="0" y="0"/>
          <a:chExt cx="0" cy="0"/>
        </a:xfrm>
      </p:grpSpPr>
      <p:sp>
        <p:nvSpPr>
          <p:cNvPr id="168" name="Google Shape;168;p14"/>
          <p:cNvSpPr txBox="1">
            <a:spLocks noGrp="1"/>
          </p:cNvSpPr>
          <p:nvPr>
            <p:ph type="title"/>
          </p:nvPr>
        </p:nvSpPr>
        <p:spPr>
          <a:xfrm>
            <a:off x="261620" y="139696"/>
            <a:ext cx="10535334" cy="689932"/>
          </a:xfrm>
          <a:prstGeom prst="rect">
            <a:avLst/>
          </a:prstGeom>
          <a:noFill/>
          <a:ln>
            <a:noFill/>
          </a:ln>
        </p:spPr>
        <p:txBody>
          <a:bodyPr spcFirstLastPara="1" wrap="square" lIns="0" tIns="12700" rIns="0" bIns="0" anchor="t" anchorCtr="0">
            <a:spAutoFit/>
          </a:bodyPr>
          <a:lstStyle/>
          <a:p>
            <a:pPr marL="12700" lvl="0"/>
            <a:r>
              <a:rPr lang="en-US" sz="4400" dirty="0">
                <a:latin typeface="Century Schoolbook"/>
                <a:ea typeface="Century Schoolbook"/>
                <a:cs typeface="Century Schoolbook"/>
                <a:sym typeface="Century Schoolbook"/>
              </a:rPr>
              <a:t>Dropout regularization</a:t>
            </a:r>
            <a:endParaRPr sz="4400" dirty="0">
              <a:latin typeface="Century Schoolbook"/>
              <a:ea typeface="Century Schoolbook"/>
              <a:cs typeface="Century Schoolbook"/>
              <a:sym typeface="Century Schoolbook"/>
            </a:endParaRPr>
          </a:p>
        </p:txBody>
      </p:sp>
      <p:sp>
        <p:nvSpPr>
          <p:cNvPr id="169" name="Google Shape;169;p14" descr="L1 vs L2 Regularization: The intuitive difference | by Dhaval Taunk |  Analytics Vidhya | Medium"/>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71" name="Google Shape;171;p14"/>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172" name="Google Shape;172;p1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33</a:t>
            </a:fld>
            <a:endParaRPr/>
          </a:p>
        </p:txBody>
      </p:sp>
      <p:sp>
        <p:nvSpPr>
          <p:cNvPr id="7" name="TextBox 6"/>
          <p:cNvSpPr txBox="1"/>
          <p:nvPr/>
        </p:nvSpPr>
        <p:spPr>
          <a:xfrm>
            <a:off x="376604" y="1646433"/>
            <a:ext cx="11438792"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t>Dropout is a powerful regularization technique that can help prevent overfitting in neural networks. The basic idea of dropout is to randomly eliminate, or "drop out," some nodes in the neural network during training. This means that the network is effectively training on a smaller, more reduced version of itself.</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To implement dropout, we first set a probability for each node in each layer of the network. For example, we might set a probability of 0.5 for each node in each layer. Then, for each training example, we toss a coin for each node to determine whether or not to keep it. If the coin lands on heads, we keep the node. If the coin lands on tails, we eliminate the node and all its outgoing connections. We then train the neural network using this reduced version of itself.</a:t>
            </a:r>
          </a:p>
        </p:txBody>
      </p:sp>
    </p:spTree>
    <p:extLst>
      <p:ext uri="{BB962C8B-B14F-4D97-AF65-F5344CB8AC3E}">
        <p14:creationId xmlns:p14="http://schemas.microsoft.com/office/powerpoint/2010/main" val="181525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167"/>
        <p:cNvGrpSpPr/>
        <p:nvPr/>
      </p:nvGrpSpPr>
      <p:grpSpPr>
        <a:xfrm>
          <a:off x="0" y="0"/>
          <a:ext cx="0" cy="0"/>
          <a:chOff x="0" y="0"/>
          <a:chExt cx="0" cy="0"/>
        </a:xfrm>
      </p:grpSpPr>
      <p:sp>
        <p:nvSpPr>
          <p:cNvPr id="168" name="Google Shape;168;p14"/>
          <p:cNvSpPr txBox="1">
            <a:spLocks noGrp="1"/>
          </p:cNvSpPr>
          <p:nvPr>
            <p:ph type="title"/>
          </p:nvPr>
        </p:nvSpPr>
        <p:spPr>
          <a:xfrm>
            <a:off x="261620" y="139696"/>
            <a:ext cx="10535334" cy="689932"/>
          </a:xfrm>
          <a:prstGeom prst="rect">
            <a:avLst/>
          </a:prstGeom>
          <a:noFill/>
          <a:ln>
            <a:noFill/>
          </a:ln>
        </p:spPr>
        <p:txBody>
          <a:bodyPr spcFirstLastPara="1" wrap="square" lIns="0" tIns="12700" rIns="0" bIns="0" anchor="t" anchorCtr="0">
            <a:spAutoFit/>
          </a:bodyPr>
          <a:lstStyle/>
          <a:p>
            <a:pPr marL="12700" lvl="0"/>
            <a:r>
              <a:rPr lang="en-US" sz="4400" dirty="0">
                <a:latin typeface="Century Schoolbook"/>
                <a:ea typeface="Century Schoolbook"/>
                <a:cs typeface="Century Schoolbook"/>
                <a:sym typeface="Century Schoolbook"/>
              </a:rPr>
              <a:t>Dropout regularization</a:t>
            </a:r>
            <a:endParaRPr sz="4400" dirty="0">
              <a:latin typeface="Century Schoolbook"/>
              <a:ea typeface="Century Schoolbook"/>
              <a:cs typeface="Century Schoolbook"/>
              <a:sym typeface="Century Schoolbook"/>
            </a:endParaRPr>
          </a:p>
        </p:txBody>
      </p:sp>
      <p:sp>
        <p:nvSpPr>
          <p:cNvPr id="169" name="Google Shape;169;p14" descr="L1 vs L2 Regularization: The intuitive difference | by Dhaval Taunk |  Analytics Vidhya | Medium"/>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71" name="Google Shape;171;p14"/>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172" name="Google Shape;172;p1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34</a:t>
            </a:fld>
            <a:endParaRPr/>
          </a:p>
        </p:txBody>
      </p:sp>
      <p:sp>
        <p:nvSpPr>
          <p:cNvPr id="7" name="TextBox 6"/>
          <p:cNvSpPr txBox="1"/>
          <p:nvPr/>
        </p:nvSpPr>
        <p:spPr>
          <a:xfrm>
            <a:off x="376604" y="1646433"/>
            <a:ext cx="11438792" cy="5262979"/>
          </a:xfrm>
          <a:prstGeom prst="rect">
            <a:avLst/>
          </a:prstGeom>
          <a:noFill/>
        </p:spPr>
        <p:txBody>
          <a:bodyPr wrap="square" rtlCol="0">
            <a:spAutoFit/>
          </a:bodyPr>
          <a:lstStyle/>
          <a:p>
            <a:pPr marL="342900" indent="-342900">
              <a:buFont typeface="Arial" panose="020B0604020202020204" pitchFamily="34" charset="0"/>
              <a:buChar char="•"/>
            </a:pPr>
            <a:r>
              <a:rPr lang="en-US" sz="2400" dirty="0"/>
              <a:t>We implement dropout using a technique called "inverted dropout," which involves scaling up the activations of the remaining nodes by a factor of 1/</a:t>
            </a:r>
            <a:r>
              <a:rPr lang="en-US" sz="2400" dirty="0" err="1"/>
              <a:t>keep.prob</a:t>
            </a:r>
            <a:r>
              <a:rPr lang="en-US" sz="2400" dirty="0"/>
              <a:t>, where </a:t>
            </a:r>
            <a:r>
              <a:rPr lang="en-US" sz="2400" dirty="0" err="1"/>
              <a:t>keep.prob</a:t>
            </a:r>
            <a:r>
              <a:rPr lang="en-US" sz="2400" dirty="0"/>
              <a:t> is the probability of keeping each node. This ensures that the expected value of the activations remains the same.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At test time, we don't use dropout explicitly, since we don't want our predictions to be random. Instead, we use the full, un-dropped-out neural network to make predictions.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reason dropout works is because it helps prevent overfitting by reducing the co-adaptation between neurons. When we drop out some nodes during training, the remaining nodes must learn to perform the task on their own, rather than relying on co-adaptation with other nodes. This can lead to more robust generalization performance on new data.</a:t>
            </a:r>
          </a:p>
        </p:txBody>
      </p:sp>
    </p:spTree>
    <p:extLst>
      <p:ext uri="{BB962C8B-B14F-4D97-AF65-F5344CB8AC3E}">
        <p14:creationId xmlns:p14="http://schemas.microsoft.com/office/powerpoint/2010/main" val="1456701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210"/>
        <p:cNvGrpSpPr/>
        <p:nvPr/>
      </p:nvGrpSpPr>
      <p:grpSpPr>
        <a:xfrm>
          <a:off x="0" y="0"/>
          <a:ext cx="0" cy="0"/>
          <a:chOff x="0" y="0"/>
          <a:chExt cx="0" cy="0"/>
        </a:xfrm>
      </p:grpSpPr>
      <p:pic>
        <p:nvPicPr>
          <p:cNvPr id="211" name="Google Shape;211;p19"/>
          <p:cNvPicPr preferRelativeResize="0"/>
          <p:nvPr/>
        </p:nvPicPr>
        <p:blipFill rotWithShape="1">
          <a:blip r:embed="rId3">
            <a:alphaModFix/>
          </a:blip>
          <a:srcRect/>
          <a:stretch/>
        </p:blipFill>
        <p:spPr>
          <a:xfrm>
            <a:off x="0" y="0"/>
            <a:ext cx="12192000" cy="6365436"/>
          </a:xfrm>
          <a:prstGeom prst="rect">
            <a:avLst/>
          </a:prstGeom>
          <a:noFill/>
          <a:ln>
            <a:noFill/>
          </a:ln>
        </p:spPr>
      </p:pic>
      <p:pic>
        <p:nvPicPr>
          <p:cNvPr id="212" name="Google Shape;212;p19"/>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213" name="Google Shape;213;p19"/>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217"/>
        <p:cNvGrpSpPr/>
        <p:nvPr/>
      </p:nvGrpSpPr>
      <p:grpSpPr>
        <a:xfrm>
          <a:off x="0" y="0"/>
          <a:ext cx="0" cy="0"/>
          <a:chOff x="0" y="0"/>
          <a:chExt cx="0" cy="0"/>
        </a:xfrm>
      </p:grpSpPr>
      <p:sp>
        <p:nvSpPr>
          <p:cNvPr id="218" name="Google Shape;218;p20"/>
          <p:cNvSpPr txBox="1">
            <a:spLocks noGrp="1"/>
          </p:cNvSpPr>
          <p:nvPr>
            <p:ph type="title"/>
          </p:nvPr>
        </p:nvSpPr>
        <p:spPr>
          <a:xfrm>
            <a:off x="261625" y="139700"/>
            <a:ext cx="10242000" cy="12441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000" b="0">
                <a:latin typeface="Century Schoolbook"/>
                <a:ea typeface="Century Schoolbook"/>
                <a:cs typeface="Century Schoolbook"/>
                <a:sym typeface="Century Schoolbook"/>
              </a:rPr>
              <a:t>Implementing dropout </a:t>
            </a:r>
            <a:r>
              <a:rPr lang="en-US" sz="4000">
                <a:latin typeface="Century Schoolbook"/>
                <a:ea typeface="Century Schoolbook"/>
                <a:cs typeface="Century Schoolbook"/>
                <a:sym typeface="Century Schoolbook"/>
              </a:rPr>
              <a:t>(“Inverted dropout”)</a:t>
            </a:r>
            <a:endParaRPr sz="4000" b="0">
              <a:latin typeface="Century Schoolbook"/>
              <a:ea typeface="Century Schoolbook"/>
              <a:cs typeface="Century Schoolbook"/>
              <a:sym typeface="Century Schoolbook"/>
            </a:endParaRPr>
          </a:p>
          <a:p>
            <a:pPr marL="12700" lvl="0" indent="0" algn="l" rtl="0">
              <a:lnSpc>
                <a:spcPct val="100000"/>
              </a:lnSpc>
              <a:spcBef>
                <a:spcPts val="0"/>
              </a:spcBef>
              <a:spcAft>
                <a:spcPts val="0"/>
              </a:spcAft>
              <a:buSzPts val="1400"/>
              <a:buNone/>
            </a:pPr>
            <a:endParaRPr sz="4000">
              <a:latin typeface="Century Schoolbook"/>
              <a:ea typeface="Century Schoolbook"/>
              <a:cs typeface="Century Schoolbook"/>
              <a:sym typeface="Century Schoolbook"/>
            </a:endParaRPr>
          </a:p>
        </p:txBody>
      </p:sp>
      <p:pic>
        <p:nvPicPr>
          <p:cNvPr id="219" name="Google Shape;219;p20"/>
          <p:cNvPicPr preferRelativeResize="0"/>
          <p:nvPr/>
        </p:nvPicPr>
        <p:blipFill rotWithShape="1">
          <a:blip r:embed="rId3">
            <a:alphaModFix/>
          </a:blip>
          <a:srcRect/>
          <a:stretch/>
        </p:blipFill>
        <p:spPr>
          <a:xfrm>
            <a:off x="943900" y="888950"/>
            <a:ext cx="10080026" cy="5766200"/>
          </a:xfrm>
          <a:prstGeom prst="rect">
            <a:avLst/>
          </a:prstGeom>
          <a:noFill/>
          <a:ln>
            <a:noFill/>
          </a:ln>
        </p:spPr>
      </p:pic>
      <p:pic>
        <p:nvPicPr>
          <p:cNvPr id="220" name="Google Shape;220;p20"/>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221" name="Google Shape;221;p20"/>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225"/>
        <p:cNvGrpSpPr/>
        <p:nvPr/>
      </p:nvGrpSpPr>
      <p:grpSpPr>
        <a:xfrm>
          <a:off x="0" y="0"/>
          <a:ext cx="0" cy="0"/>
          <a:chOff x="0" y="0"/>
          <a:chExt cx="0" cy="0"/>
        </a:xfrm>
      </p:grpSpPr>
      <p:sp>
        <p:nvSpPr>
          <p:cNvPr id="226" name="Google Shape;226;p21"/>
          <p:cNvSpPr txBox="1">
            <a:spLocks noGrp="1"/>
          </p:cNvSpPr>
          <p:nvPr>
            <p:ph type="ctrTitle"/>
          </p:nvPr>
        </p:nvSpPr>
        <p:spPr>
          <a:xfrm>
            <a:off x="239453" y="106445"/>
            <a:ext cx="11713093"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a:latin typeface="Century Schoolbook"/>
                <a:ea typeface="Century Schoolbook"/>
                <a:cs typeface="Century Schoolbook"/>
                <a:sym typeface="Century Schoolbook"/>
              </a:rPr>
              <a:t>Making predictions at test time</a:t>
            </a:r>
            <a:br>
              <a:rPr lang="en-US" sz="4400" b="0">
                <a:latin typeface="Century Schoolbook"/>
                <a:ea typeface="Century Schoolbook"/>
                <a:cs typeface="Century Schoolbook"/>
                <a:sym typeface="Century Schoolbook"/>
              </a:rPr>
            </a:br>
            <a:endParaRPr sz="4400">
              <a:latin typeface="Century Schoolbook"/>
              <a:ea typeface="Century Schoolbook"/>
              <a:cs typeface="Century Schoolbook"/>
              <a:sym typeface="Century Schoolbook"/>
            </a:endParaRPr>
          </a:p>
        </p:txBody>
      </p:sp>
      <p:sp>
        <p:nvSpPr>
          <p:cNvPr id="227" name="Google Shape;227;p21"/>
          <p:cNvSpPr txBox="1">
            <a:spLocks noGrp="1"/>
          </p:cNvSpPr>
          <p:nvPr>
            <p:ph type="subTitle" idx="1"/>
          </p:nvPr>
        </p:nvSpPr>
        <p:spPr>
          <a:xfrm>
            <a:off x="1828803" y="1177800"/>
            <a:ext cx="8534400" cy="9234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a:t>No drop-out</a:t>
            </a:r>
            <a:endParaRPr/>
          </a:p>
        </p:txBody>
      </p:sp>
      <p:pic>
        <p:nvPicPr>
          <p:cNvPr id="228" name="Google Shape;228;p21"/>
          <p:cNvPicPr preferRelativeResize="0"/>
          <p:nvPr/>
        </p:nvPicPr>
        <p:blipFill rotWithShape="1">
          <a:blip r:embed="rId3">
            <a:alphaModFix/>
          </a:blip>
          <a:srcRect/>
          <a:stretch/>
        </p:blipFill>
        <p:spPr>
          <a:xfrm>
            <a:off x="1732225" y="2244425"/>
            <a:ext cx="5277925" cy="4290600"/>
          </a:xfrm>
          <a:prstGeom prst="rect">
            <a:avLst/>
          </a:prstGeom>
          <a:noFill/>
          <a:ln>
            <a:noFill/>
          </a:ln>
        </p:spPr>
      </p:pic>
      <p:pic>
        <p:nvPicPr>
          <p:cNvPr id="229" name="Google Shape;229;p21"/>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230" name="Google Shape;230;p21"/>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234"/>
        <p:cNvGrpSpPr/>
        <p:nvPr/>
      </p:nvGrpSpPr>
      <p:grpSpPr>
        <a:xfrm>
          <a:off x="0" y="0"/>
          <a:ext cx="0" cy="0"/>
          <a:chOff x="0" y="0"/>
          <a:chExt cx="0" cy="0"/>
        </a:xfrm>
      </p:grpSpPr>
      <p:sp>
        <p:nvSpPr>
          <p:cNvPr id="235" name="Google Shape;235;p22"/>
          <p:cNvSpPr txBox="1">
            <a:spLocks noGrp="1"/>
          </p:cNvSpPr>
          <p:nvPr>
            <p:ph type="title"/>
          </p:nvPr>
        </p:nvSpPr>
        <p:spPr>
          <a:xfrm>
            <a:off x="1083275" y="1325025"/>
            <a:ext cx="10579500" cy="2040300"/>
          </a:xfrm>
          <a:prstGeom prst="rect">
            <a:avLst/>
          </a:prstGeom>
          <a:noFill/>
          <a:ln>
            <a:noFill/>
          </a:ln>
        </p:spPr>
        <p:txBody>
          <a:bodyPr spcFirstLastPara="1" wrap="square" lIns="0" tIns="110475" rIns="0" bIns="0" anchor="t" anchorCtr="0">
            <a:spAutoFit/>
          </a:bodyPr>
          <a:lstStyle/>
          <a:p>
            <a:pPr marL="5060315" marR="5080" lvl="0" indent="-299720" algn="l" rtl="0">
              <a:lnSpc>
                <a:spcPct val="108833"/>
              </a:lnSpc>
              <a:spcBef>
                <a:spcPts val="0"/>
              </a:spcBef>
              <a:spcAft>
                <a:spcPts val="0"/>
              </a:spcAft>
              <a:buSzPts val="1400"/>
              <a:buNone/>
            </a:pPr>
            <a:r>
              <a:rPr lang="en-US"/>
              <a:t>Regularizing your  neural network</a:t>
            </a:r>
            <a:endParaRPr/>
          </a:p>
        </p:txBody>
      </p:sp>
      <p:sp>
        <p:nvSpPr>
          <p:cNvPr id="236" name="Google Shape;236;p22"/>
          <p:cNvSpPr txBox="1"/>
          <p:nvPr/>
        </p:nvSpPr>
        <p:spPr>
          <a:xfrm>
            <a:off x="6064402" y="3644896"/>
            <a:ext cx="5036700" cy="2056200"/>
          </a:xfrm>
          <a:prstGeom prst="rect">
            <a:avLst/>
          </a:prstGeom>
          <a:noFill/>
          <a:ln>
            <a:noFill/>
          </a:ln>
        </p:spPr>
        <p:txBody>
          <a:bodyPr spcFirstLastPara="1" wrap="square" lIns="0" tIns="31100" rIns="0" bIns="0" anchor="t" anchorCtr="0">
            <a:spAutoFit/>
          </a:bodyPr>
          <a:lstStyle/>
          <a:p>
            <a:pPr marL="1137285" marR="5080" lvl="0" indent="-1125220" algn="l" rtl="0">
              <a:lnSpc>
                <a:spcPct val="119242"/>
              </a:lnSpc>
              <a:spcBef>
                <a:spcPts val="0"/>
              </a:spcBef>
              <a:spcAft>
                <a:spcPts val="0"/>
              </a:spcAft>
              <a:buClr>
                <a:srgbClr val="000000"/>
              </a:buClr>
              <a:buSzPts val="6600"/>
              <a:buFont typeface="Arial"/>
              <a:buNone/>
            </a:pPr>
            <a:r>
              <a:rPr lang="en-US" sz="6000" b="0" i="0" u="none" strike="noStrike" cap="none">
                <a:solidFill>
                  <a:schemeClr val="dk1"/>
                </a:solidFill>
                <a:latin typeface="Calibri"/>
                <a:ea typeface="Calibri"/>
                <a:cs typeface="Calibri"/>
                <a:sym typeface="Calibri"/>
              </a:rPr>
              <a:t>Understanding  dropout</a:t>
            </a:r>
            <a:endParaRPr sz="6000" b="0" i="0" u="none" strike="noStrike" cap="none">
              <a:solidFill>
                <a:schemeClr val="dk1"/>
              </a:solidFill>
              <a:latin typeface="Calibri"/>
              <a:ea typeface="Calibri"/>
              <a:cs typeface="Calibri"/>
              <a:sym typeface="Calibri"/>
            </a:endParaRPr>
          </a:p>
        </p:txBody>
      </p:sp>
      <p:sp>
        <p:nvSpPr>
          <p:cNvPr id="237" name="Google Shape;237;p22"/>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38" name="Google Shape;238;p22"/>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239" name="Google Shape;239;p22"/>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243"/>
        <p:cNvGrpSpPr/>
        <p:nvPr/>
      </p:nvGrpSpPr>
      <p:grpSpPr>
        <a:xfrm>
          <a:off x="0" y="0"/>
          <a:ext cx="0" cy="0"/>
          <a:chOff x="0" y="0"/>
          <a:chExt cx="0" cy="0"/>
        </a:xfrm>
      </p:grpSpPr>
      <p:sp>
        <p:nvSpPr>
          <p:cNvPr id="244" name="Google Shape;244;p23"/>
          <p:cNvSpPr txBox="1"/>
          <p:nvPr/>
        </p:nvSpPr>
        <p:spPr>
          <a:xfrm>
            <a:off x="261620" y="139696"/>
            <a:ext cx="6553200" cy="695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400"/>
              <a:buFont typeface="Arial"/>
              <a:buNone/>
            </a:pPr>
            <a:r>
              <a:rPr lang="en-US" sz="4400" b="0" i="0" u="none" strike="noStrike" cap="none" dirty="0">
                <a:solidFill>
                  <a:schemeClr val="dk1"/>
                </a:solidFill>
                <a:latin typeface="Century Schoolbook"/>
                <a:ea typeface="Century Schoolbook"/>
                <a:cs typeface="Century Schoolbook"/>
                <a:sym typeface="Century Schoolbook"/>
              </a:rPr>
              <a:t>Why does drop-out work?</a:t>
            </a:r>
            <a:endParaRPr sz="4400" b="0" i="0" u="none" strike="noStrike" cap="none" dirty="0">
              <a:solidFill>
                <a:schemeClr val="dk1"/>
              </a:solidFill>
              <a:latin typeface="Century Schoolbook"/>
              <a:ea typeface="Century Schoolbook"/>
              <a:cs typeface="Century Schoolbook"/>
              <a:sym typeface="Century Schoolbook"/>
            </a:endParaRPr>
          </a:p>
        </p:txBody>
      </p:sp>
      <p:sp>
        <p:nvSpPr>
          <p:cNvPr id="245" name="Google Shape;245;p23"/>
          <p:cNvSpPr txBox="1"/>
          <p:nvPr/>
        </p:nvSpPr>
        <p:spPr>
          <a:xfrm>
            <a:off x="553915" y="1350425"/>
            <a:ext cx="11315700" cy="4112521"/>
          </a:xfrm>
          <a:prstGeom prst="rect">
            <a:avLst/>
          </a:prstGeom>
          <a:noFill/>
          <a:ln>
            <a:noFill/>
          </a:ln>
        </p:spPr>
        <p:txBody>
          <a:bodyPr spcFirstLastPara="1" wrap="square" lIns="0" tIns="8875" rIns="0" bIns="0" anchor="t" anchorCtr="0">
            <a:spAutoFit/>
          </a:bodyPr>
          <a:lstStyle/>
          <a:p>
            <a:pPr marL="355600" marR="5080" lvl="0" indent="-342900">
              <a:lnSpc>
                <a:spcPct val="100699"/>
              </a:lnSpc>
              <a:buSzPts val="3200"/>
              <a:buFont typeface="Arial" panose="020B0604020202020204" pitchFamily="34" charset="0"/>
              <a:buChar char="•"/>
            </a:pPr>
            <a:r>
              <a:rPr lang="en-US" sz="2400" dirty="0">
                <a:solidFill>
                  <a:schemeClr val="dk1"/>
                </a:solidFill>
                <a:latin typeface="+mn-lt"/>
                <a:ea typeface="Century Schoolbook"/>
                <a:cs typeface="Century Schoolbook"/>
                <a:sym typeface="Century Schoolbook"/>
              </a:rPr>
              <a:t>One intuition for why dropout works is that it forces the network to spread out its weights and not rely too heavily on any one input or feature. When a unit's inputs can get randomly eliminated, it can't rely on any one feature because it could go away at random. As a result, the unit will be more motivated to spread out its weights and give a little bit of weight to each of its inputs. By spreading out the weights, this tends to have an effect of shrinking the squared norm of the weights, similar to what we saw with L2 regularization.</a:t>
            </a:r>
          </a:p>
          <a:p>
            <a:pPr marL="355600" marR="5080" lvl="0" indent="-342900">
              <a:lnSpc>
                <a:spcPct val="100699"/>
              </a:lnSpc>
              <a:buSzPts val="3200"/>
              <a:buFont typeface="Arial" panose="020B0604020202020204" pitchFamily="34" charset="0"/>
              <a:buChar char="•"/>
            </a:pPr>
            <a:endParaRPr lang="en-US" sz="2400" dirty="0">
              <a:latin typeface="+mn-lt"/>
            </a:endParaRPr>
          </a:p>
          <a:p>
            <a:pPr marL="355600" marR="5080" lvl="0" indent="-342900">
              <a:lnSpc>
                <a:spcPct val="100699"/>
              </a:lnSpc>
              <a:buSzPts val="3200"/>
              <a:buFont typeface="Arial" panose="020B0604020202020204" pitchFamily="34" charset="0"/>
              <a:buChar char="•"/>
            </a:pPr>
            <a:r>
              <a:rPr lang="en-US" sz="2400" dirty="0">
                <a:latin typeface="+mn-lt"/>
              </a:rPr>
              <a:t>In practice, we choose a "keep prop" parameter, which is the chance of keeping a unit in each layer. We can vary the keep prop by layer, with lower values for layers where we are more worried about overfitting.</a:t>
            </a:r>
            <a:endParaRPr sz="2400" b="0" i="0" u="none" strike="noStrike" cap="none" dirty="0">
              <a:solidFill>
                <a:srgbClr val="000000"/>
              </a:solidFill>
              <a:latin typeface="+mn-lt"/>
              <a:sym typeface="Arial"/>
            </a:endParaRPr>
          </a:p>
        </p:txBody>
      </p:sp>
      <p:pic>
        <p:nvPicPr>
          <p:cNvPr id="248" name="Google Shape;248;p2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249" name="Google Shape;249;p2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64"/>
        <p:cNvGrpSpPr/>
        <p:nvPr/>
      </p:nvGrpSpPr>
      <p:grpSpPr>
        <a:xfrm>
          <a:off x="0" y="0"/>
          <a:ext cx="0" cy="0"/>
          <a:chOff x="0" y="0"/>
          <a:chExt cx="0" cy="0"/>
        </a:xfrm>
      </p:grpSpPr>
      <p:sp>
        <p:nvSpPr>
          <p:cNvPr id="65" name="Google Shape;65;p3"/>
          <p:cNvSpPr txBox="1">
            <a:spLocks noGrp="1"/>
          </p:cNvSpPr>
          <p:nvPr>
            <p:ph type="title"/>
          </p:nvPr>
        </p:nvSpPr>
        <p:spPr>
          <a:xfrm>
            <a:off x="261620" y="139696"/>
            <a:ext cx="1033208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Century Schoolbook"/>
                <a:ea typeface="Century Schoolbook"/>
                <a:cs typeface="Century Schoolbook"/>
                <a:sym typeface="Century Schoolbook"/>
              </a:rPr>
              <a:t>Applied ML is a highly iterative process</a:t>
            </a:r>
            <a:endParaRPr sz="4400" dirty="0">
              <a:latin typeface="Century Schoolbook"/>
              <a:ea typeface="Century Schoolbook"/>
              <a:cs typeface="Century Schoolbook"/>
              <a:sym typeface="Century Schoolbook"/>
            </a:endParaRPr>
          </a:p>
        </p:txBody>
      </p:sp>
      <p:sp>
        <p:nvSpPr>
          <p:cNvPr id="66" name="Google Shape;66;p3"/>
          <p:cNvSpPr txBox="1"/>
          <p:nvPr/>
        </p:nvSpPr>
        <p:spPr>
          <a:xfrm>
            <a:off x="8430590" y="1468966"/>
            <a:ext cx="750570" cy="4521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Century Schoolbook"/>
                <a:ea typeface="Century Schoolbook"/>
                <a:cs typeface="Century Schoolbook"/>
                <a:sym typeface="Century Schoolbook"/>
              </a:rPr>
              <a:t>Idea</a:t>
            </a:r>
            <a:endParaRPr sz="2800" b="0" i="0" u="none" strike="noStrike" cap="none">
              <a:solidFill>
                <a:schemeClr val="dk1"/>
              </a:solidFill>
              <a:latin typeface="Century Schoolbook"/>
              <a:ea typeface="Century Schoolbook"/>
              <a:cs typeface="Century Schoolbook"/>
              <a:sym typeface="Century Schoolbook"/>
            </a:endParaRPr>
          </a:p>
        </p:txBody>
      </p:sp>
      <p:sp>
        <p:nvSpPr>
          <p:cNvPr id="67" name="Google Shape;67;p3"/>
          <p:cNvSpPr txBox="1"/>
          <p:nvPr/>
        </p:nvSpPr>
        <p:spPr>
          <a:xfrm>
            <a:off x="5617083" y="4559131"/>
            <a:ext cx="1975485" cy="4521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Century Schoolbook"/>
                <a:ea typeface="Century Schoolbook"/>
                <a:cs typeface="Century Schoolbook"/>
                <a:sym typeface="Century Schoolbook"/>
              </a:rPr>
              <a:t>Experiment</a:t>
            </a:r>
            <a:endParaRPr sz="2800" b="0" i="0" u="none" strike="noStrike" cap="none">
              <a:solidFill>
                <a:schemeClr val="dk1"/>
              </a:solidFill>
              <a:latin typeface="Century Schoolbook"/>
              <a:ea typeface="Century Schoolbook"/>
              <a:cs typeface="Century Schoolbook"/>
              <a:sym typeface="Century Schoolbook"/>
            </a:endParaRPr>
          </a:p>
        </p:txBody>
      </p:sp>
      <p:sp>
        <p:nvSpPr>
          <p:cNvPr id="68" name="Google Shape;68;p3"/>
          <p:cNvSpPr txBox="1"/>
          <p:nvPr/>
        </p:nvSpPr>
        <p:spPr>
          <a:xfrm>
            <a:off x="10366832" y="4559131"/>
            <a:ext cx="843280" cy="4521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Century Schoolbook"/>
                <a:ea typeface="Century Schoolbook"/>
                <a:cs typeface="Century Schoolbook"/>
                <a:sym typeface="Century Schoolbook"/>
              </a:rPr>
              <a:t>Code</a:t>
            </a:r>
            <a:endParaRPr sz="2800" b="0" i="0" u="none" strike="noStrike" cap="none">
              <a:solidFill>
                <a:schemeClr val="dk1"/>
              </a:solidFill>
              <a:latin typeface="Century Schoolbook"/>
              <a:ea typeface="Century Schoolbook"/>
              <a:cs typeface="Century Schoolbook"/>
              <a:sym typeface="Century Schoolbook"/>
            </a:endParaRPr>
          </a:p>
        </p:txBody>
      </p:sp>
      <p:grpSp>
        <p:nvGrpSpPr>
          <p:cNvPr id="69" name="Google Shape;69;p3"/>
          <p:cNvGrpSpPr/>
          <p:nvPr/>
        </p:nvGrpSpPr>
        <p:grpSpPr>
          <a:xfrm>
            <a:off x="7179729" y="1845741"/>
            <a:ext cx="3462870" cy="3598329"/>
            <a:chOff x="7179729" y="1845741"/>
            <a:chExt cx="3462870" cy="3598329"/>
          </a:xfrm>
        </p:grpSpPr>
        <p:pic>
          <p:nvPicPr>
            <p:cNvPr id="70" name="Google Shape;70;p3"/>
            <p:cNvPicPr preferRelativeResize="0"/>
            <p:nvPr/>
          </p:nvPicPr>
          <p:blipFill rotWithShape="1">
            <a:blip r:embed="rId3">
              <a:alphaModFix/>
            </a:blip>
            <a:srcRect/>
            <a:stretch/>
          </p:blipFill>
          <p:spPr>
            <a:xfrm>
              <a:off x="7179729" y="1845741"/>
              <a:ext cx="3462870" cy="3598329"/>
            </a:xfrm>
            <a:prstGeom prst="rect">
              <a:avLst/>
            </a:prstGeom>
            <a:noFill/>
            <a:ln>
              <a:noFill/>
            </a:ln>
          </p:spPr>
        </p:pic>
        <p:sp>
          <p:nvSpPr>
            <p:cNvPr id="71" name="Google Shape;71;p3"/>
            <p:cNvSpPr/>
            <p:nvPr/>
          </p:nvSpPr>
          <p:spPr>
            <a:xfrm>
              <a:off x="7650277" y="2178379"/>
              <a:ext cx="2652395" cy="2608580"/>
            </a:xfrm>
            <a:custGeom>
              <a:avLst/>
              <a:gdLst/>
              <a:ahLst/>
              <a:cxnLst/>
              <a:rect l="l" t="t" r="r" b="b"/>
              <a:pathLst>
                <a:path w="2652395" h="2608579" extrusionOk="0">
                  <a:moveTo>
                    <a:pt x="1135799" y="243700"/>
                  </a:moveTo>
                  <a:lnTo>
                    <a:pt x="734009" y="0"/>
                  </a:lnTo>
                  <a:lnTo>
                    <a:pt x="762876" y="170929"/>
                  </a:lnTo>
                  <a:lnTo>
                    <a:pt x="717994" y="192519"/>
                  </a:lnTo>
                  <a:lnTo>
                    <a:pt x="674268" y="215557"/>
                  </a:lnTo>
                  <a:lnTo>
                    <a:pt x="631685" y="239991"/>
                  </a:lnTo>
                  <a:lnTo>
                    <a:pt x="590283" y="265785"/>
                  </a:lnTo>
                  <a:lnTo>
                    <a:pt x="550087" y="292900"/>
                  </a:lnTo>
                  <a:lnTo>
                    <a:pt x="511124" y="321297"/>
                  </a:lnTo>
                  <a:lnTo>
                    <a:pt x="473392" y="350926"/>
                  </a:lnTo>
                  <a:lnTo>
                    <a:pt x="436930" y="381762"/>
                  </a:lnTo>
                  <a:lnTo>
                    <a:pt x="401777" y="413740"/>
                  </a:lnTo>
                  <a:lnTo>
                    <a:pt x="367919" y="446836"/>
                  </a:lnTo>
                  <a:lnTo>
                    <a:pt x="335407" y="480999"/>
                  </a:lnTo>
                  <a:lnTo>
                    <a:pt x="304241" y="516178"/>
                  </a:lnTo>
                  <a:lnTo>
                    <a:pt x="274472" y="552361"/>
                  </a:lnTo>
                  <a:lnTo>
                    <a:pt x="246087" y="589470"/>
                  </a:lnTo>
                  <a:lnTo>
                    <a:pt x="219138" y="627494"/>
                  </a:lnTo>
                  <a:lnTo>
                    <a:pt x="193636" y="666369"/>
                  </a:lnTo>
                  <a:lnTo>
                    <a:pt x="169608" y="706069"/>
                  </a:lnTo>
                  <a:lnTo>
                    <a:pt x="147066" y="746544"/>
                  </a:lnTo>
                  <a:lnTo>
                    <a:pt x="126047" y="787755"/>
                  </a:lnTo>
                  <a:lnTo>
                    <a:pt x="106553" y="829652"/>
                  </a:lnTo>
                  <a:lnTo>
                    <a:pt x="88620" y="872197"/>
                  </a:lnTo>
                  <a:lnTo>
                    <a:pt x="72275" y="915352"/>
                  </a:lnTo>
                  <a:lnTo>
                    <a:pt x="57531" y="959078"/>
                  </a:lnTo>
                  <a:lnTo>
                    <a:pt x="44411" y="1003338"/>
                  </a:lnTo>
                  <a:lnTo>
                    <a:pt x="32943" y="1048067"/>
                  </a:lnTo>
                  <a:lnTo>
                    <a:pt x="23139" y="1093241"/>
                  </a:lnTo>
                  <a:lnTo>
                    <a:pt x="15036" y="1138821"/>
                  </a:lnTo>
                  <a:lnTo>
                    <a:pt x="8648" y="1184744"/>
                  </a:lnTo>
                  <a:lnTo>
                    <a:pt x="4000" y="1230998"/>
                  </a:lnTo>
                  <a:lnTo>
                    <a:pt x="1104" y="1277518"/>
                  </a:lnTo>
                  <a:lnTo>
                    <a:pt x="0" y="1324267"/>
                  </a:lnTo>
                  <a:lnTo>
                    <a:pt x="685" y="1371206"/>
                  </a:lnTo>
                  <a:lnTo>
                    <a:pt x="3213" y="1418297"/>
                  </a:lnTo>
                  <a:lnTo>
                    <a:pt x="7581" y="1465491"/>
                  </a:lnTo>
                  <a:lnTo>
                    <a:pt x="13830" y="1512747"/>
                  </a:lnTo>
                  <a:lnTo>
                    <a:pt x="21971" y="1560029"/>
                  </a:lnTo>
                  <a:lnTo>
                    <a:pt x="377215" y="1492364"/>
                  </a:lnTo>
                  <a:lnTo>
                    <a:pt x="369303" y="1444078"/>
                  </a:lnTo>
                  <a:lnTo>
                    <a:pt x="364197" y="1395806"/>
                  </a:lnTo>
                  <a:lnTo>
                    <a:pt x="361835" y="1347622"/>
                  </a:lnTo>
                  <a:lnTo>
                    <a:pt x="362191" y="1299629"/>
                  </a:lnTo>
                  <a:lnTo>
                    <a:pt x="365201" y="1251915"/>
                  </a:lnTo>
                  <a:lnTo>
                    <a:pt x="370840" y="1204582"/>
                  </a:lnTo>
                  <a:lnTo>
                    <a:pt x="379069" y="1157706"/>
                  </a:lnTo>
                  <a:lnTo>
                    <a:pt x="389826" y="1111377"/>
                  </a:lnTo>
                  <a:lnTo>
                    <a:pt x="403072" y="1065707"/>
                  </a:lnTo>
                  <a:lnTo>
                    <a:pt x="418769" y="1020762"/>
                  </a:lnTo>
                  <a:lnTo>
                    <a:pt x="436867" y="976655"/>
                  </a:lnTo>
                  <a:lnTo>
                    <a:pt x="457339" y="933462"/>
                  </a:lnTo>
                  <a:lnTo>
                    <a:pt x="480123" y="891273"/>
                  </a:lnTo>
                  <a:lnTo>
                    <a:pt x="505193" y="850201"/>
                  </a:lnTo>
                  <a:lnTo>
                    <a:pt x="532485" y="810310"/>
                  </a:lnTo>
                  <a:lnTo>
                    <a:pt x="561975" y="771715"/>
                  </a:lnTo>
                  <a:lnTo>
                    <a:pt x="593610" y="734491"/>
                  </a:lnTo>
                  <a:lnTo>
                    <a:pt x="627341" y="698728"/>
                  </a:lnTo>
                  <a:lnTo>
                    <a:pt x="663143" y="664540"/>
                  </a:lnTo>
                  <a:lnTo>
                    <a:pt x="700951" y="631990"/>
                  </a:lnTo>
                  <a:lnTo>
                    <a:pt x="740740" y="601179"/>
                  </a:lnTo>
                  <a:lnTo>
                    <a:pt x="782459" y="572211"/>
                  </a:lnTo>
                  <a:lnTo>
                    <a:pt x="826071" y="545147"/>
                  </a:lnTo>
                  <a:lnTo>
                    <a:pt x="854456" y="713168"/>
                  </a:lnTo>
                  <a:lnTo>
                    <a:pt x="1135799" y="243700"/>
                  </a:lnTo>
                  <a:close/>
                </a:path>
                <a:path w="2652395" h="2608579" extrusionOk="0">
                  <a:moveTo>
                    <a:pt x="2118753" y="2296236"/>
                  </a:moveTo>
                  <a:lnTo>
                    <a:pt x="1878241" y="2026170"/>
                  </a:lnTo>
                  <a:lnTo>
                    <a:pt x="1840865" y="2057755"/>
                  </a:lnTo>
                  <a:lnTo>
                    <a:pt x="1802053" y="2086940"/>
                  </a:lnTo>
                  <a:lnTo>
                    <a:pt x="1761921" y="2113699"/>
                  </a:lnTo>
                  <a:lnTo>
                    <a:pt x="1720570" y="2138045"/>
                  </a:lnTo>
                  <a:lnTo>
                    <a:pt x="1678076" y="2159965"/>
                  </a:lnTo>
                  <a:lnTo>
                    <a:pt x="1634566" y="2179434"/>
                  </a:lnTo>
                  <a:lnTo>
                    <a:pt x="1590116" y="2196465"/>
                  </a:lnTo>
                  <a:lnTo>
                    <a:pt x="1544840" y="2211019"/>
                  </a:lnTo>
                  <a:lnTo>
                    <a:pt x="1498854" y="2223109"/>
                  </a:lnTo>
                  <a:lnTo>
                    <a:pt x="1452232" y="2232723"/>
                  </a:lnTo>
                  <a:lnTo>
                    <a:pt x="1405077" y="2239835"/>
                  </a:lnTo>
                  <a:lnTo>
                    <a:pt x="1357503" y="2244458"/>
                  </a:lnTo>
                  <a:lnTo>
                    <a:pt x="1309611" y="2246566"/>
                  </a:lnTo>
                  <a:lnTo>
                    <a:pt x="1261491" y="2246160"/>
                  </a:lnTo>
                  <a:lnTo>
                    <a:pt x="1213256" y="2243226"/>
                  </a:lnTo>
                  <a:lnTo>
                    <a:pt x="1164983" y="2237752"/>
                  </a:lnTo>
                  <a:lnTo>
                    <a:pt x="1116799" y="2229726"/>
                  </a:lnTo>
                  <a:lnTo>
                    <a:pt x="1068793" y="2219147"/>
                  </a:lnTo>
                  <a:lnTo>
                    <a:pt x="1021067" y="2205990"/>
                  </a:lnTo>
                  <a:lnTo>
                    <a:pt x="973721" y="2190267"/>
                  </a:lnTo>
                  <a:lnTo>
                    <a:pt x="926846" y="2171941"/>
                  </a:lnTo>
                  <a:lnTo>
                    <a:pt x="880554" y="2151037"/>
                  </a:lnTo>
                  <a:lnTo>
                    <a:pt x="834961" y="2127504"/>
                  </a:lnTo>
                  <a:lnTo>
                    <a:pt x="964552" y="2016861"/>
                  </a:lnTo>
                  <a:lnTo>
                    <a:pt x="417245" y="2016569"/>
                  </a:lnTo>
                  <a:lnTo>
                    <a:pt x="414489" y="2486469"/>
                  </a:lnTo>
                  <a:lnTo>
                    <a:pt x="546328" y="2373922"/>
                  </a:lnTo>
                  <a:lnTo>
                    <a:pt x="587883" y="2401341"/>
                  </a:lnTo>
                  <a:lnTo>
                    <a:pt x="630110" y="2427046"/>
                  </a:lnTo>
                  <a:lnTo>
                    <a:pt x="672947" y="2451023"/>
                  </a:lnTo>
                  <a:lnTo>
                    <a:pt x="716343" y="2473299"/>
                  </a:lnTo>
                  <a:lnTo>
                    <a:pt x="760247" y="2493861"/>
                  </a:lnTo>
                  <a:lnTo>
                    <a:pt x="804633" y="2512720"/>
                  </a:lnTo>
                  <a:lnTo>
                    <a:pt x="849439" y="2529865"/>
                  </a:lnTo>
                  <a:lnTo>
                    <a:pt x="894613" y="2545321"/>
                  </a:lnTo>
                  <a:lnTo>
                    <a:pt x="940104" y="2559062"/>
                  </a:lnTo>
                  <a:lnTo>
                    <a:pt x="985888" y="2571115"/>
                  </a:lnTo>
                  <a:lnTo>
                    <a:pt x="1031900" y="2581465"/>
                  </a:lnTo>
                  <a:lnTo>
                    <a:pt x="1078103" y="2590139"/>
                  </a:lnTo>
                  <a:lnTo>
                    <a:pt x="1124432" y="2597112"/>
                  </a:lnTo>
                  <a:lnTo>
                    <a:pt x="1170851" y="2602395"/>
                  </a:lnTo>
                  <a:lnTo>
                    <a:pt x="1217320" y="2605989"/>
                  </a:lnTo>
                  <a:lnTo>
                    <a:pt x="1263777" y="2607907"/>
                  </a:lnTo>
                  <a:lnTo>
                    <a:pt x="1310182" y="2608135"/>
                  </a:lnTo>
                  <a:lnTo>
                    <a:pt x="1356487" y="2606687"/>
                  </a:lnTo>
                  <a:lnTo>
                    <a:pt x="1402638" y="2603563"/>
                  </a:lnTo>
                  <a:lnTo>
                    <a:pt x="1448600" y="2598775"/>
                  </a:lnTo>
                  <a:lnTo>
                    <a:pt x="1494320" y="2592298"/>
                  </a:lnTo>
                  <a:lnTo>
                    <a:pt x="1539748" y="2584170"/>
                  </a:lnTo>
                  <a:lnTo>
                    <a:pt x="1584833" y="2574366"/>
                  </a:lnTo>
                  <a:lnTo>
                    <a:pt x="1629537" y="2562885"/>
                  </a:lnTo>
                  <a:lnTo>
                    <a:pt x="1673821" y="2549753"/>
                  </a:lnTo>
                  <a:lnTo>
                    <a:pt x="1717611" y="2534970"/>
                  </a:lnTo>
                  <a:lnTo>
                    <a:pt x="1760880" y="2518511"/>
                  </a:lnTo>
                  <a:lnTo>
                    <a:pt x="1803565" y="2500414"/>
                  </a:lnTo>
                  <a:lnTo>
                    <a:pt x="1845640" y="2480653"/>
                  </a:lnTo>
                  <a:lnTo>
                    <a:pt x="1887042" y="2459240"/>
                  </a:lnTo>
                  <a:lnTo>
                    <a:pt x="1927733" y="2436177"/>
                  </a:lnTo>
                  <a:lnTo>
                    <a:pt x="1967649" y="2411476"/>
                  </a:lnTo>
                  <a:lnTo>
                    <a:pt x="2006765" y="2385123"/>
                  </a:lnTo>
                  <a:lnTo>
                    <a:pt x="2045017" y="2357132"/>
                  </a:lnTo>
                  <a:lnTo>
                    <a:pt x="2082355" y="2327503"/>
                  </a:lnTo>
                  <a:lnTo>
                    <a:pt x="2118753" y="2296236"/>
                  </a:lnTo>
                  <a:close/>
                </a:path>
                <a:path w="2652395" h="2608579" extrusionOk="0">
                  <a:moveTo>
                    <a:pt x="2652052" y="1648853"/>
                  </a:moveTo>
                  <a:lnTo>
                    <a:pt x="2500172" y="1565313"/>
                  </a:lnTo>
                  <a:lnTo>
                    <a:pt x="2511120" y="1516748"/>
                  </a:lnTo>
                  <a:lnTo>
                    <a:pt x="2520238" y="1468170"/>
                  </a:lnTo>
                  <a:lnTo>
                    <a:pt x="2527528" y="1419618"/>
                  </a:lnTo>
                  <a:lnTo>
                    <a:pt x="2533027" y="1371155"/>
                  </a:lnTo>
                  <a:lnTo>
                    <a:pt x="2536736" y="1322806"/>
                  </a:lnTo>
                  <a:lnTo>
                    <a:pt x="2538692" y="1274622"/>
                  </a:lnTo>
                  <a:lnTo>
                    <a:pt x="2538895" y="1226654"/>
                  </a:lnTo>
                  <a:lnTo>
                    <a:pt x="2537383" y="1178928"/>
                  </a:lnTo>
                  <a:lnTo>
                    <a:pt x="2534158" y="1131506"/>
                  </a:lnTo>
                  <a:lnTo>
                    <a:pt x="2529243" y="1084427"/>
                  </a:lnTo>
                  <a:lnTo>
                    <a:pt x="2522664" y="1037717"/>
                  </a:lnTo>
                  <a:lnTo>
                    <a:pt x="2514447" y="991450"/>
                  </a:lnTo>
                  <a:lnTo>
                    <a:pt x="2504592" y="945642"/>
                  </a:lnTo>
                  <a:lnTo>
                    <a:pt x="2493124" y="900353"/>
                  </a:lnTo>
                  <a:lnTo>
                    <a:pt x="2480068" y="855611"/>
                  </a:lnTo>
                  <a:lnTo>
                    <a:pt x="2465438" y="811479"/>
                  </a:lnTo>
                  <a:lnTo>
                    <a:pt x="2449245" y="767981"/>
                  </a:lnTo>
                  <a:lnTo>
                    <a:pt x="2431529" y="725182"/>
                  </a:lnTo>
                  <a:lnTo>
                    <a:pt x="2412288" y="683107"/>
                  </a:lnTo>
                  <a:lnTo>
                    <a:pt x="2391562" y="641807"/>
                  </a:lnTo>
                  <a:lnTo>
                    <a:pt x="2369350" y="601332"/>
                  </a:lnTo>
                  <a:lnTo>
                    <a:pt x="2345677" y="561708"/>
                  </a:lnTo>
                  <a:lnTo>
                    <a:pt x="2320569" y="522998"/>
                  </a:lnTo>
                  <a:lnTo>
                    <a:pt x="2294039" y="485228"/>
                  </a:lnTo>
                  <a:lnTo>
                    <a:pt x="2266099" y="448449"/>
                  </a:lnTo>
                  <a:lnTo>
                    <a:pt x="2236787" y="412711"/>
                  </a:lnTo>
                  <a:lnTo>
                    <a:pt x="2206104" y="378053"/>
                  </a:lnTo>
                  <a:lnTo>
                    <a:pt x="2174075" y="344525"/>
                  </a:lnTo>
                  <a:lnTo>
                    <a:pt x="2140724" y="312153"/>
                  </a:lnTo>
                  <a:lnTo>
                    <a:pt x="2106053" y="280987"/>
                  </a:lnTo>
                  <a:lnTo>
                    <a:pt x="2070100" y="251079"/>
                  </a:lnTo>
                  <a:lnTo>
                    <a:pt x="2032889" y="222465"/>
                  </a:lnTo>
                  <a:lnTo>
                    <a:pt x="1994408" y="195199"/>
                  </a:lnTo>
                  <a:lnTo>
                    <a:pt x="1954707" y="169316"/>
                  </a:lnTo>
                  <a:lnTo>
                    <a:pt x="1913788" y="144856"/>
                  </a:lnTo>
                  <a:lnTo>
                    <a:pt x="1871687" y="121856"/>
                  </a:lnTo>
                  <a:lnTo>
                    <a:pt x="1704073" y="442290"/>
                  </a:lnTo>
                  <a:lnTo>
                    <a:pt x="1746821" y="466090"/>
                  </a:lnTo>
                  <a:lnTo>
                    <a:pt x="1787829" y="492074"/>
                  </a:lnTo>
                  <a:lnTo>
                    <a:pt x="1827060" y="520153"/>
                  </a:lnTo>
                  <a:lnTo>
                    <a:pt x="1864448" y="550240"/>
                  </a:lnTo>
                  <a:lnTo>
                    <a:pt x="1899970" y="582244"/>
                  </a:lnTo>
                  <a:lnTo>
                    <a:pt x="1933562" y="616064"/>
                  </a:lnTo>
                  <a:lnTo>
                    <a:pt x="1965198" y="651624"/>
                  </a:lnTo>
                  <a:lnTo>
                    <a:pt x="1994827" y="688822"/>
                  </a:lnTo>
                  <a:lnTo>
                    <a:pt x="2022386" y="727583"/>
                  </a:lnTo>
                  <a:lnTo>
                    <a:pt x="2047862" y="767791"/>
                  </a:lnTo>
                  <a:lnTo>
                    <a:pt x="2071192" y="809383"/>
                  </a:lnTo>
                  <a:lnTo>
                    <a:pt x="2092325" y="852246"/>
                  </a:lnTo>
                  <a:lnTo>
                    <a:pt x="2111222" y="896302"/>
                  </a:lnTo>
                  <a:lnTo>
                    <a:pt x="2127859" y="941463"/>
                  </a:lnTo>
                  <a:lnTo>
                    <a:pt x="2142159" y="987628"/>
                  </a:lnTo>
                  <a:lnTo>
                    <a:pt x="2154097" y="1034719"/>
                  </a:lnTo>
                  <a:lnTo>
                    <a:pt x="2163622" y="1082624"/>
                  </a:lnTo>
                  <a:lnTo>
                    <a:pt x="2170684" y="1131277"/>
                  </a:lnTo>
                  <a:lnTo>
                    <a:pt x="2175256" y="1180579"/>
                  </a:lnTo>
                  <a:lnTo>
                    <a:pt x="2177275" y="1230426"/>
                  </a:lnTo>
                  <a:lnTo>
                    <a:pt x="2176703" y="1280744"/>
                  </a:lnTo>
                  <a:lnTo>
                    <a:pt x="2173503" y="1331442"/>
                  </a:lnTo>
                  <a:lnTo>
                    <a:pt x="2167623" y="1382407"/>
                  </a:lnTo>
                  <a:lnTo>
                    <a:pt x="2018322" y="1300289"/>
                  </a:lnTo>
                  <a:lnTo>
                    <a:pt x="2211501" y="1812378"/>
                  </a:lnTo>
                  <a:lnTo>
                    <a:pt x="2652052" y="1648853"/>
                  </a:lnTo>
                  <a:close/>
                </a:path>
              </a:pathLst>
            </a:custGeom>
            <a:solidFill>
              <a:srgbClr val="B8DAF1">
                <a:alpha val="47058"/>
              </a:srgbClr>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72" name="Google Shape;72;p3"/>
          <p:cNvSpPr txBox="1"/>
          <p:nvPr/>
        </p:nvSpPr>
        <p:spPr>
          <a:xfrm>
            <a:off x="1062320" y="1485896"/>
            <a:ext cx="3287395" cy="354266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chemeClr val="dk1"/>
                </a:solidFill>
                <a:latin typeface="Century Schoolbook"/>
                <a:ea typeface="Century Schoolbook"/>
                <a:cs typeface="Century Schoolbook"/>
                <a:sym typeface="Century Schoolbook"/>
              </a:rPr>
              <a:t># layers</a:t>
            </a:r>
            <a:endParaRPr sz="2800" b="0" i="0" u="none" strike="noStrike" cap="none" dirty="0">
              <a:solidFill>
                <a:schemeClr val="dk1"/>
              </a:solidFill>
              <a:latin typeface="Century Schoolbook"/>
              <a:ea typeface="Century Schoolbook"/>
              <a:cs typeface="Century Schoolbook"/>
              <a:sym typeface="Century Schoolbook"/>
            </a:endParaRPr>
          </a:p>
          <a:p>
            <a:pPr marL="12700" marR="5080" lvl="0" indent="0" algn="l" rtl="0">
              <a:lnSpc>
                <a:spcPct val="180600"/>
              </a:lnSpc>
              <a:spcBef>
                <a:spcPts val="60"/>
              </a:spcBef>
              <a:spcAft>
                <a:spcPts val="0"/>
              </a:spcAft>
              <a:buClr>
                <a:srgbClr val="000000"/>
              </a:buClr>
              <a:buSzPts val="2800"/>
              <a:buFont typeface="Arial"/>
              <a:buNone/>
            </a:pPr>
            <a:r>
              <a:rPr lang="en-US" sz="2800" b="0" i="0" u="none" strike="noStrike" cap="none" dirty="0">
                <a:solidFill>
                  <a:schemeClr val="dk1"/>
                </a:solidFill>
                <a:latin typeface="Century Schoolbook"/>
                <a:ea typeface="Century Schoolbook"/>
                <a:cs typeface="Century Schoolbook"/>
                <a:sym typeface="Century Schoolbook"/>
              </a:rPr>
              <a:t># hidden units  learning rates  activation functions</a:t>
            </a:r>
            <a:endParaRPr sz="2800" b="0" i="0" u="none" strike="noStrike" cap="none" dirty="0">
              <a:solidFill>
                <a:schemeClr val="dk1"/>
              </a:solidFill>
              <a:latin typeface="Century Schoolbook"/>
              <a:ea typeface="Century Schoolbook"/>
              <a:cs typeface="Century Schoolbook"/>
              <a:sym typeface="Century Schoolbook"/>
            </a:endParaRPr>
          </a:p>
          <a:p>
            <a:pPr marL="12700" marR="0" lvl="0" indent="0" algn="l" rtl="0">
              <a:lnSpc>
                <a:spcPct val="100000"/>
              </a:lnSpc>
              <a:spcBef>
                <a:spcPts val="2710"/>
              </a:spcBef>
              <a:spcAft>
                <a:spcPts val="0"/>
              </a:spcAft>
              <a:buClr>
                <a:srgbClr val="000000"/>
              </a:buClr>
              <a:buSzPts val="2800"/>
              <a:buFont typeface="Arial"/>
              <a:buNone/>
            </a:pPr>
            <a:r>
              <a:rPr lang="en-US" sz="2800" b="0" i="0" u="none" strike="noStrike" cap="none" dirty="0">
                <a:solidFill>
                  <a:schemeClr val="dk1"/>
                </a:solidFill>
                <a:latin typeface="Century Schoolbook"/>
                <a:ea typeface="Century Schoolbook"/>
                <a:cs typeface="Century Schoolbook"/>
                <a:sym typeface="Century Schoolbook"/>
              </a:rPr>
              <a:t>…</a:t>
            </a:r>
            <a:endParaRPr sz="2800" b="0" i="0" u="none" strike="noStrike" cap="none" dirty="0">
              <a:solidFill>
                <a:schemeClr val="dk1"/>
              </a:solidFill>
              <a:latin typeface="Century Schoolbook"/>
              <a:ea typeface="Century Schoolbook"/>
              <a:cs typeface="Century Schoolbook"/>
              <a:sym typeface="Century Schoolbook"/>
            </a:endParaRPr>
          </a:p>
        </p:txBody>
      </p:sp>
      <p:pic>
        <p:nvPicPr>
          <p:cNvPr id="73" name="Google Shape;73;p3"/>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74" name="Google Shape;74;p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4</a:t>
            </a:fld>
            <a:endParaRPr/>
          </a:p>
        </p:txBody>
      </p:sp>
    </p:spTree>
    <p:extLst>
      <p:ext uri="{BB962C8B-B14F-4D97-AF65-F5344CB8AC3E}">
        <p14:creationId xmlns:p14="http://schemas.microsoft.com/office/powerpoint/2010/main" val="2786571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243"/>
        <p:cNvGrpSpPr/>
        <p:nvPr/>
      </p:nvGrpSpPr>
      <p:grpSpPr>
        <a:xfrm>
          <a:off x="0" y="0"/>
          <a:ext cx="0" cy="0"/>
          <a:chOff x="0" y="0"/>
          <a:chExt cx="0" cy="0"/>
        </a:xfrm>
      </p:grpSpPr>
      <p:sp>
        <p:nvSpPr>
          <p:cNvPr id="244" name="Google Shape;244;p23"/>
          <p:cNvSpPr txBox="1"/>
          <p:nvPr/>
        </p:nvSpPr>
        <p:spPr>
          <a:xfrm>
            <a:off x="261620" y="139696"/>
            <a:ext cx="6553200" cy="695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400"/>
              <a:buFont typeface="Arial"/>
              <a:buNone/>
            </a:pPr>
            <a:r>
              <a:rPr lang="en-US" sz="4400" b="0" i="0" u="none" strike="noStrike" cap="none" dirty="0">
                <a:solidFill>
                  <a:schemeClr val="dk1"/>
                </a:solidFill>
                <a:latin typeface="Century Schoolbook"/>
                <a:ea typeface="Century Schoolbook"/>
                <a:cs typeface="Century Schoolbook"/>
                <a:sym typeface="Century Schoolbook"/>
              </a:rPr>
              <a:t>Why does drop-out work?</a:t>
            </a:r>
            <a:endParaRPr sz="4400" b="0" i="0" u="none" strike="noStrike" cap="none" dirty="0">
              <a:solidFill>
                <a:schemeClr val="dk1"/>
              </a:solidFill>
              <a:latin typeface="Century Schoolbook"/>
              <a:ea typeface="Century Schoolbook"/>
              <a:cs typeface="Century Schoolbook"/>
              <a:sym typeface="Century Schoolbook"/>
            </a:endParaRPr>
          </a:p>
        </p:txBody>
      </p:sp>
      <p:sp>
        <p:nvSpPr>
          <p:cNvPr id="245" name="Google Shape;245;p23"/>
          <p:cNvSpPr txBox="1"/>
          <p:nvPr/>
        </p:nvSpPr>
        <p:spPr>
          <a:xfrm>
            <a:off x="944801" y="1350425"/>
            <a:ext cx="9491345" cy="1004569"/>
          </a:xfrm>
          <a:prstGeom prst="rect">
            <a:avLst/>
          </a:prstGeom>
          <a:noFill/>
          <a:ln>
            <a:noFill/>
          </a:ln>
        </p:spPr>
        <p:txBody>
          <a:bodyPr spcFirstLastPara="1" wrap="square" lIns="0" tIns="8875" rIns="0" bIns="0" anchor="t" anchorCtr="0">
            <a:spAutoFit/>
          </a:bodyPr>
          <a:lstStyle/>
          <a:p>
            <a:pPr marL="12700" marR="5080" lvl="0" indent="0" algn="l" rtl="0">
              <a:lnSpc>
                <a:spcPct val="100699"/>
              </a:lnSpc>
              <a:spcBef>
                <a:spcPts val="0"/>
              </a:spcBef>
              <a:spcAft>
                <a:spcPts val="0"/>
              </a:spcAft>
              <a:buClr>
                <a:srgbClr val="000000"/>
              </a:buClr>
              <a:buSzPts val="3200"/>
              <a:buFont typeface="Arial"/>
              <a:buNone/>
            </a:pPr>
            <a:r>
              <a:rPr lang="en-US" sz="3200" b="0" i="0" u="none" strike="noStrike" cap="none">
                <a:solidFill>
                  <a:schemeClr val="dk1"/>
                </a:solidFill>
                <a:latin typeface="Century Schoolbook"/>
                <a:ea typeface="Century Schoolbook"/>
                <a:cs typeface="Century Schoolbook"/>
                <a:sym typeface="Century Schoolbook"/>
              </a:rPr>
              <a:t>Intuition: Can’t rely on any one feature, so have to  spread out weights.</a:t>
            </a:r>
            <a:endParaRPr sz="1400" b="0" i="0" u="none" strike="noStrike" cap="none">
              <a:solidFill>
                <a:srgbClr val="000000"/>
              </a:solidFill>
              <a:latin typeface="Arial"/>
              <a:ea typeface="Arial"/>
              <a:cs typeface="Arial"/>
              <a:sym typeface="Arial"/>
            </a:endParaRPr>
          </a:p>
        </p:txBody>
      </p:sp>
      <p:pic>
        <p:nvPicPr>
          <p:cNvPr id="246" name="Google Shape;246;p23"/>
          <p:cNvPicPr preferRelativeResize="0"/>
          <p:nvPr/>
        </p:nvPicPr>
        <p:blipFill rotWithShape="1">
          <a:blip r:embed="rId3">
            <a:alphaModFix/>
          </a:blip>
          <a:srcRect/>
          <a:stretch/>
        </p:blipFill>
        <p:spPr>
          <a:xfrm>
            <a:off x="746606" y="2354994"/>
            <a:ext cx="9689540" cy="1380237"/>
          </a:xfrm>
          <a:prstGeom prst="rect">
            <a:avLst/>
          </a:prstGeom>
          <a:noFill/>
          <a:ln>
            <a:noFill/>
          </a:ln>
        </p:spPr>
      </p:pic>
      <p:pic>
        <p:nvPicPr>
          <p:cNvPr id="247" name="Google Shape;247;p23"/>
          <p:cNvPicPr preferRelativeResize="0"/>
          <p:nvPr/>
        </p:nvPicPr>
        <p:blipFill rotWithShape="1">
          <a:blip r:embed="rId4">
            <a:alphaModFix/>
          </a:blip>
          <a:srcRect/>
          <a:stretch/>
        </p:blipFill>
        <p:spPr>
          <a:xfrm>
            <a:off x="888576" y="3874332"/>
            <a:ext cx="8839200" cy="2843746"/>
          </a:xfrm>
          <a:prstGeom prst="rect">
            <a:avLst/>
          </a:prstGeom>
          <a:noFill/>
          <a:ln>
            <a:noFill/>
          </a:ln>
        </p:spPr>
      </p:pic>
      <p:pic>
        <p:nvPicPr>
          <p:cNvPr id="248" name="Google Shape;248;p23"/>
          <p:cNvPicPr preferRelativeResize="0"/>
          <p:nvPr/>
        </p:nvPicPr>
        <p:blipFill rotWithShape="1">
          <a:blip r:embed="rId5">
            <a:alphaModFix/>
          </a:blip>
          <a:srcRect/>
          <a:stretch/>
        </p:blipFill>
        <p:spPr>
          <a:xfrm>
            <a:off x="10734473" y="0"/>
            <a:ext cx="1448025" cy="796414"/>
          </a:xfrm>
          <a:prstGeom prst="rect">
            <a:avLst/>
          </a:prstGeom>
          <a:noFill/>
          <a:ln>
            <a:noFill/>
          </a:ln>
        </p:spPr>
      </p:pic>
      <p:sp>
        <p:nvSpPr>
          <p:cNvPr id="249" name="Google Shape;249;p2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40</a:t>
            </a:fld>
            <a:endParaRPr/>
          </a:p>
        </p:txBody>
      </p:sp>
    </p:spTree>
    <p:extLst>
      <p:ext uri="{BB962C8B-B14F-4D97-AF65-F5344CB8AC3E}">
        <p14:creationId xmlns:p14="http://schemas.microsoft.com/office/powerpoint/2010/main" val="3699438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243"/>
        <p:cNvGrpSpPr/>
        <p:nvPr/>
      </p:nvGrpSpPr>
      <p:grpSpPr>
        <a:xfrm>
          <a:off x="0" y="0"/>
          <a:ext cx="0" cy="0"/>
          <a:chOff x="0" y="0"/>
          <a:chExt cx="0" cy="0"/>
        </a:xfrm>
      </p:grpSpPr>
      <p:sp>
        <p:nvSpPr>
          <p:cNvPr id="244" name="Google Shape;244;p23"/>
          <p:cNvSpPr txBox="1"/>
          <p:nvPr/>
        </p:nvSpPr>
        <p:spPr>
          <a:xfrm>
            <a:off x="261620" y="139696"/>
            <a:ext cx="6553200" cy="695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400"/>
              <a:buFont typeface="Arial"/>
              <a:buNone/>
            </a:pPr>
            <a:r>
              <a:rPr lang="en-US" sz="4400" b="0" i="0" u="none" strike="noStrike" cap="none" dirty="0">
                <a:solidFill>
                  <a:schemeClr val="dk1"/>
                </a:solidFill>
                <a:latin typeface="Century Schoolbook"/>
                <a:ea typeface="Century Schoolbook"/>
                <a:cs typeface="Century Schoolbook"/>
                <a:sym typeface="Century Schoolbook"/>
              </a:rPr>
              <a:t>Why does drop-out work?</a:t>
            </a:r>
            <a:endParaRPr sz="4400" b="0" i="0" u="none" strike="noStrike" cap="none" dirty="0">
              <a:solidFill>
                <a:schemeClr val="dk1"/>
              </a:solidFill>
              <a:latin typeface="Century Schoolbook"/>
              <a:ea typeface="Century Schoolbook"/>
              <a:cs typeface="Century Schoolbook"/>
              <a:sym typeface="Century Schoolbook"/>
            </a:endParaRPr>
          </a:p>
        </p:txBody>
      </p:sp>
      <p:sp>
        <p:nvSpPr>
          <p:cNvPr id="245" name="Google Shape;245;p23"/>
          <p:cNvSpPr txBox="1"/>
          <p:nvPr/>
        </p:nvSpPr>
        <p:spPr>
          <a:xfrm>
            <a:off x="553915" y="1350425"/>
            <a:ext cx="11315700" cy="2993368"/>
          </a:xfrm>
          <a:prstGeom prst="rect">
            <a:avLst/>
          </a:prstGeom>
          <a:noFill/>
          <a:ln>
            <a:noFill/>
          </a:ln>
        </p:spPr>
        <p:txBody>
          <a:bodyPr spcFirstLastPara="1" wrap="square" lIns="0" tIns="8875" rIns="0" bIns="0" anchor="t" anchorCtr="0">
            <a:spAutoFit/>
          </a:bodyPr>
          <a:lstStyle/>
          <a:p>
            <a:pPr marL="355600" marR="5080" lvl="0" indent="-342900">
              <a:lnSpc>
                <a:spcPct val="100699"/>
              </a:lnSpc>
              <a:buSzPts val="3200"/>
              <a:buFont typeface="Arial" panose="020B0604020202020204" pitchFamily="34" charset="0"/>
              <a:buChar char="•"/>
            </a:pPr>
            <a:r>
              <a:rPr lang="en-US" sz="2400" dirty="0">
                <a:solidFill>
                  <a:schemeClr val="dk1"/>
                </a:solidFill>
                <a:latin typeface="+mn-lt"/>
                <a:ea typeface="Century Schoolbook"/>
                <a:cs typeface="Century Schoolbook"/>
                <a:sym typeface="Century Schoolbook"/>
              </a:rPr>
              <a:t>One downside of dropout is that it makes the cost function J less well defined on every iteration, as we are randomly knocking out units. This makes it harder to double check the performance of the network, and we may need to turn off dropout to check that our code is working properly.</a:t>
            </a:r>
          </a:p>
          <a:p>
            <a:pPr marL="355600" marR="5080" lvl="0" indent="-342900">
              <a:lnSpc>
                <a:spcPct val="100699"/>
              </a:lnSpc>
              <a:buSzPts val="3200"/>
              <a:buFont typeface="Arial" panose="020B0604020202020204" pitchFamily="34" charset="0"/>
              <a:buChar char="•"/>
            </a:pPr>
            <a:endParaRPr lang="en-US" sz="2400" dirty="0">
              <a:solidFill>
                <a:schemeClr val="dk1"/>
              </a:solidFill>
              <a:latin typeface="+mn-lt"/>
              <a:ea typeface="Century Schoolbook"/>
              <a:cs typeface="Century Schoolbook"/>
              <a:sym typeface="Century Schoolbook"/>
            </a:endParaRPr>
          </a:p>
          <a:p>
            <a:pPr marL="355600" marR="5080" lvl="0" indent="-342900">
              <a:lnSpc>
                <a:spcPct val="100699"/>
              </a:lnSpc>
              <a:buSzPts val="3200"/>
              <a:buFont typeface="Arial" panose="020B0604020202020204" pitchFamily="34" charset="0"/>
              <a:buChar char="•"/>
            </a:pPr>
            <a:r>
              <a:rPr lang="en-US" sz="2400" dirty="0">
                <a:solidFill>
                  <a:schemeClr val="dk1"/>
                </a:solidFill>
                <a:latin typeface="+mn-lt"/>
                <a:ea typeface="Century Schoolbook"/>
                <a:cs typeface="Century Schoolbook"/>
                <a:sym typeface="Century Schoolbook"/>
              </a:rPr>
              <a:t>While dropout is frequently used in computer vision, it may be less useful in other application areas where overfitting is less of an issue. There are also other regularization techniques, which we will discuss in the next slides.</a:t>
            </a:r>
            <a:endParaRPr sz="2400" b="0" i="0" u="none" strike="noStrike" cap="none" dirty="0">
              <a:solidFill>
                <a:srgbClr val="000000"/>
              </a:solidFill>
              <a:latin typeface="+mn-lt"/>
              <a:sym typeface="Arial"/>
            </a:endParaRPr>
          </a:p>
        </p:txBody>
      </p:sp>
      <p:pic>
        <p:nvPicPr>
          <p:cNvPr id="248" name="Google Shape;248;p2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249" name="Google Shape;249;p2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41</a:t>
            </a:fld>
            <a:endParaRPr/>
          </a:p>
        </p:txBody>
      </p:sp>
    </p:spTree>
    <p:extLst>
      <p:ext uri="{BB962C8B-B14F-4D97-AF65-F5344CB8AC3E}">
        <p14:creationId xmlns:p14="http://schemas.microsoft.com/office/powerpoint/2010/main" val="3505971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253"/>
        <p:cNvGrpSpPr/>
        <p:nvPr/>
      </p:nvGrpSpPr>
      <p:grpSpPr>
        <a:xfrm>
          <a:off x="0" y="0"/>
          <a:ext cx="0" cy="0"/>
          <a:chOff x="0" y="0"/>
          <a:chExt cx="0" cy="0"/>
        </a:xfrm>
      </p:grpSpPr>
      <p:sp>
        <p:nvSpPr>
          <p:cNvPr id="254" name="Google Shape;254;p24"/>
          <p:cNvSpPr txBox="1">
            <a:spLocks noGrp="1"/>
          </p:cNvSpPr>
          <p:nvPr>
            <p:ph type="title"/>
          </p:nvPr>
        </p:nvSpPr>
        <p:spPr>
          <a:xfrm>
            <a:off x="1083274" y="1325025"/>
            <a:ext cx="10901100" cy="2040300"/>
          </a:xfrm>
          <a:prstGeom prst="rect">
            <a:avLst/>
          </a:prstGeom>
          <a:noFill/>
          <a:ln>
            <a:noFill/>
          </a:ln>
        </p:spPr>
        <p:txBody>
          <a:bodyPr spcFirstLastPara="1" wrap="square" lIns="0" tIns="110475" rIns="0" bIns="0" anchor="t" anchorCtr="0">
            <a:spAutoFit/>
          </a:bodyPr>
          <a:lstStyle/>
          <a:p>
            <a:pPr marL="5060315" marR="5080" lvl="0" indent="-299720" algn="l" rtl="0">
              <a:lnSpc>
                <a:spcPct val="108833"/>
              </a:lnSpc>
              <a:spcBef>
                <a:spcPts val="0"/>
              </a:spcBef>
              <a:spcAft>
                <a:spcPts val="0"/>
              </a:spcAft>
              <a:buSzPts val="1400"/>
              <a:buNone/>
            </a:pPr>
            <a:r>
              <a:rPr lang="en-US"/>
              <a:t>Regularizing your  neural network</a:t>
            </a:r>
            <a:endParaRPr/>
          </a:p>
        </p:txBody>
      </p:sp>
      <p:sp>
        <p:nvSpPr>
          <p:cNvPr id="255" name="Google Shape;255;p24"/>
          <p:cNvSpPr txBox="1"/>
          <p:nvPr/>
        </p:nvSpPr>
        <p:spPr>
          <a:xfrm>
            <a:off x="5105946" y="3644896"/>
            <a:ext cx="6878400" cy="2056200"/>
          </a:xfrm>
          <a:prstGeom prst="rect">
            <a:avLst/>
          </a:prstGeom>
          <a:noFill/>
          <a:ln>
            <a:noFill/>
          </a:ln>
        </p:spPr>
        <p:txBody>
          <a:bodyPr spcFirstLastPara="1" wrap="square" lIns="0" tIns="31100" rIns="0" bIns="0" anchor="t" anchorCtr="0">
            <a:spAutoFit/>
          </a:bodyPr>
          <a:lstStyle/>
          <a:p>
            <a:pPr marL="1931670" marR="5080" lvl="0" indent="-1919605" algn="l" rtl="0">
              <a:lnSpc>
                <a:spcPct val="119242"/>
              </a:lnSpc>
              <a:spcBef>
                <a:spcPts val="0"/>
              </a:spcBef>
              <a:spcAft>
                <a:spcPts val="0"/>
              </a:spcAft>
              <a:buClr>
                <a:srgbClr val="000000"/>
              </a:buClr>
              <a:buSzPts val="6600"/>
              <a:buFont typeface="Arial"/>
              <a:buNone/>
            </a:pPr>
            <a:r>
              <a:rPr lang="en-US" sz="6000" b="0" i="0" u="none" strike="noStrike" cap="none">
                <a:solidFill>
                  <a:schemeClr val="dk1"/>
                </a:solidFill>
                <a:latin typeface="Calibri"/>
                <a:ea typeface="Calibri"/>
                <a:cs typeface="Calibri"/>
                <a:sym typeface="Calibri"/>
              </a:rPr>
              <a:t>Other regularization  methods</a:t>
            </a:r>
            <a:endParaRPr sz="6000" b="0" i="0" u="none" strike="noStrike" cap="none">
              <a:solidFill>
                <a:schemeClr val="dk1"/>
              </a:solidFill>
              <a:latin typeface="Calibri"/>
              <a:ea typeface="Calibri"/>
              <a:cs typeface="Calibri"/>
              <a:sym typeface="Calibri"/>
            </a:endParaRPr>
          </a:p>
        </p:txBody>
      </p:sp>
      <p:sp>
        <p:nvSpPr>
          <p:cNvPr id="256" name="Google Shape;256;p24"/>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57" name="Google Shape;257;p24"/>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258" name="Google Shape;258;p2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243"/>
        <p:cNvGrpSpPr/>
        <p:nvPr/>
      </p:nvGrpSpPr>
      <p:grpSpPr>
        <a:xfrm>
          <a:off x="0" y="0"/>
          <a:ext cx="0" cy="0"/>
          <a:chOff x="0" y="0"/>
          <a:chExt cx="0" cy="0"/>
        </a:xfrm>
      </p:grpSpPr>
      <p:sp>
        <p:nvSpPr>
          <p:cNvPr id="244" name="Google Shape;244;p23"/>
          <p:cNvSpPr txBox="1"/>
          <p:nvPr/>
        </p:nvSpPr>
        <p:spPr>
          <a:xfrm>
            <a:off x="261620" y="139696"/>
            <a:ext cx="8240542" cy="695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400"/>
              <a:buFont typeface="Arial"/>
              <a:buNone/>
            </a:pPr>
            <a:r>
              <a:rPr lang="en-US" sz="4400" b="0" i="0" u="none" strike="noStrike" cap="none" dirty="0">
                <a:solidFill>
                  <a:schemeClr val="dk1"/>
                </a:solidFill>
                <a:latin typeface="Century Schoolbook"/>
                <a:ea typeface="Century Schoolbook"/>
                <a:cs typeface="Century Schoolbook"/>
                <a:sym typeface="Century Schoolbook"/>
              </a:rPr>
              <a:t>Other regularization methods</a:t>
            </a:r>
            <a:endParaRPr sz="4400" b="0" i="0" u="none" strike="noStrike" cap="none" dirty="0">
              <a:solidFill>
                <a:schemeClr val="dk1"/>
              </a:solidFill>
              <a:latin typeface="Century Schoolbook"/>
              <a:ea typeface="Century Schoolbook"/>
              <a:cs typeface="Century Schoolbook"/>
              <a:sym typeface="Century Schoolbook"/>
            </a:endParaRPr>
          </a:p>
        </p:txBody>
      </p:sp>
      <p:sp>
        <p:nvSpPr>
          <p:cNvPr id="245" name="Google Shape;245;p23"/>
          <p:cNvSpPr txBox="1"/>
          <p:nvPr/>
        </p:nvSpPr>
        <p:spPr>
          <a:xfrm>
            <a:off x="553915" y="1350425"/>
            <a:ext cx="11315700" cy="1874216"/>
          </a:xfrm>
          <a:prstGeom prst="rect">
            <a:avLst/>
          </a:prstGeom>
          <a:noFill/>
          <a:ln>
            <a:noFill/>
          </a:ln>
        </p:spPr>
        <p:txBody>
          <a:bodyPr spcFirstLastPara="1" wrap="square" lIns="0" tIns="8875" rIns="0" bIns="0" anchor="t" anchorCtr="0">
            <a:spAutoFit/>
          </a:bodyPr>
          <a:lstStyle/>
          <a:p>
            <a:pPr marL="355600" marR="5080" lvl="0" indent="-342900">
              <a:lnSpc>
                <a:spcPct val="100699"/>
              </a:lnSpc>
              <a:buSzPts val="3200"/>
              <a:buFont typeface="Arial" panose="020B0604020202020204" pitchFamily="34" charset="0"/>
              <a:buChar char="•"/>
            </a:pPr>
            <a:r>
              <a:rPr lang="en-US" sz="2400" dirty="0">
                <a:solidFill>
                  <a:schemeClr val="dk1"/>
                </a:solidFill>
                <a:latin typeface="+mn-lt"/>
                <a:ea typeface="Century Schoolbook"/>
                <a:cs typeface="Century Schoolbook"/>
                <a:sym typeface="Century Schoolbook"/>
              </a:rPr>
              <a:t>One technique is </a:t>
            </a:r>
            <a:r>
              <a:rPr lang="en-US" sz="2400" b="1" dirty="0">
                <a:solidFill>
                  <a:schemeClr val="dk1"/>
                </a:solidFill>
                <a:latin typeface="+mn-lt"/>
                <a:ea typeface="Century Schoolbook"/>
                <a:cs typeface="Century Schoolbook"/>
                <a:sym typeface="Century Schoolbook"/>
              </a:rPr>
              <a:t>data augmentation</a:t>
            </a:r>
            <a:r>
              <a:rPr lang="en-US" sz="2400" dirty="0">
                <a:solidFill>
                  <a:schemeClr val="dk1"/>
                </a:solidFill>
                <a:latin typeface="+mn-lt"/>
                <a:ea typeface="Century Schoolbook"/>
                <a:cs typeface="Century Schoolbook"/>
                <a:sym typeface="Century Schoolbook"/>
              </a:rPr>
              <a:t>, which involves creating additional training examples by distorting existing ones, such as flipping images horizontally or taking random crops of an image. By doing this, the algorithm is trained on a more diverse set of examples, which can help it generalize better.</a:t>
            </a:r>
          </a:p>
          <a:p>
            <a:pPr marL="355600" marR="5080" lvl="0" indent="-342900">
              <a:lnSpc>
                <a:spcPct val="100699"/>
              </a:lnSpc>
              <a:buSzPts val="3200"/>
              <a:buFont typeface="Arial" panose="020B0604020202020204" pitchFamily="34" charset="0"/>
              <a:buChar char="•"/>
            </a:pPr>
            <a:endParaRPr sz="2400" b="0" i="0" u="none" strike="noStrike" cap="none" dirty="0">
              <a:solidFill>
                <a:srgbClr val="000000"/>
              </a:solidFill>
              <a:latin typeface="+mn-lt"/>
              <a:sym typeface="Arial"/>
            </a:endParaRPr>
          </a:p>
        </p:txBody>
      </p:sp>
      <p:pic>
        <p:nvPicPr>
          <p:cNvPr id="248" name="Google Shape;248;p2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249" name="Google Shape;249;p2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43</a:t>
            </a:fld>
            <a:endParaRPr/>
          </a:p>
        </p:txBody>
      </p:sp>
      <p:grpSp>
        <p:nvGrpSpPr>
          <p:cNvPr id="6" name="Group 5"/>
          <p:cNvGrpSpPr/>
          <p:nvPr/>
        </p:nvGrpSpPr>
        <p:grpSpPr>
          <a:xfrm>
            <a:off x="2486695" y="3137041"/>
            <a:ext cx="7693595" cy="3361915"/>
            <a:chOff x="237067" y="1684870"/>
            <a:chExt cx="11198508" cy="4411129"/>
          </a:xfrm>
        </p:grpSpPr>
        <p:sp>
          <p:nvSpPr>
            <p:cNvPr id="7" name="Google Shape;264;p25"/>
            <p:cNvSpPr txBox="1"/>
            <p:nvPr/>
          </p:nvSpPr>
          <p:spPr>
            <a:xfrm>
              <a:off x="936622" y="3687224"/>
              <a:ext cx="913765" cy="21285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13800"/>
                <a:buFont typeface="Arial"/>
                <a:buNone/>
              </a:pPr>
              <a:r>
                <a:rPr lang="en-US" sz="13800" b="0" i="0" u="none" strike="noStrike" cap="none">
                  <a:solidFill>
                    <a:schemeClr val="dk1"/>
                  </a:solidFill>
                  <a:latin typeface="Calibri"/>
                  <a:ea typeface="Calibri"/>
                  <a:cs typeface="Calibri"/>
                  <a:sym typeface="Calibri"/>
                </a:rPr>
                <a:t>4</a:t>
              </a:r>
              <a:endParaRPr sz="13800" b="0" i="0" u="none" strike="noStrike" cap="none">
                <a:solidFill>
                  <a:schemeClr val="dk1"/>
                </a:solidFill>
                <a:latin typeface="Calibri"/>
                <a:ea typeface="Calibri"/>
                <a:cs typeface="Calibri"/>
                <a:sym typeface="Calibri"/>
              </a:endParaRPr>
            </a:p>
          </p:txBody>
        </p:sp>
        <p:pic>
          <p:nvPicPr>
            <p:cNvPr id="8" name="Google Shape;265;p25"/>
            <p:cNvPicPr preferRelativeResize="0"/>
            <p:nvPr/>
          </p:nvPicPr>
          <p:blipFill rotWithShape="1">
            <a:blip r:embed="rId4">
              <a:alphaModFix/>
            </a:blip>
            <a:srcRect/>
            <a:stretch/>
          </p:blipFill>
          <p:spPr>
            <a:xfrm>
              <a:off x="237067" y="1684870"/>
              <a:ext cx="2269070" cy="1574800"/>
            </a:xfrm>
            <a:prstGeom prst="rect">
              <a:avLst/>
            </a:prstGeom>
            <a:noFill/>
            <a:ln>
              <a:noFill/>
            </a:ln>
          </p:spPr>
        </p:pic>
        <p:sp>
          <p:nvSpPr>
            <p:cNvPr id="9" name="Google Shape;266;p25"/>
            <p:cNvSpPr/>
            <p:nvPr/>
          </p:nvSpPr>
          <p:spPr>
            <a:xfrm>
              <a:off x="3044609" y="2411590"/>
              <a:ext cx="1329055" cy="127000"/>
            </a:xfrm>
            <a:custGeom>
              <a:avLst/>
              <a:gdLst/>
              <a:ahLst/>
              <a:cxnLst/>
              <a:rect l="l" t="t" r="r" b="b"/>
              <a:pathLst>
                <a:path w="1329054" h="127000" extrusionOk="0">
                  <a:moveTo>
                    <a:pt x="1201966" y="0"/>
                  </a:moveTo>
                  <a:lnTo>
                    <a:pt x="1201966" y="127000"/>
                  </a:lnTo>
                  <a:lnTo>
                    <a:pt x="1312024" y="71970"/>
                  </a:lnTo>
                  <a:lnTo>
                    <a:pt x="1214666" y="71970"/>
                  </a:lnTo>
                  <a:lnTo>
                    <a:pt x="1214666" y="55041"/>
                  </a:lnTo>
                  <a:lnTo>
                    <a:pt x="1312049" y="55041"/>
                  </a:lnTo>
                  <a:lnTo>
                    <a:pt x="1201966" y="0"/>
                  </a:lnTo>
                  <a:close/>
                </a:path>
                <a:path w="1329054" h="127000" extrusionOk="0">
                  <a:moveTo>
                    <a:pt x="1201966" y="55041"/>
                  </a:moveTo>
                  <a:lnTo>
                    <a:pt x="0" y="55041"/>
                  </a:lnTo>
                  <a:lnTo>
                    <a:pt x="0" y="71970"/>
                  </a:lnTo>
                  <a:lnTo>
                    <a:pt x="1201966" y="71970"/>
                  </a:lnTo>
                  <a:lnTo>
                    <a:pt x="1201966" y="55041"/>
                  </a:lnTo>
                  <a:close/>
                </a:path>
                <a:path w="1329054" h="127000" extrusionOk="0">
                  <a:moveTo>
                    <a:pt x="1312049" y="55041"/>
                  </a:moveTo>
                  <a:lnTo>
                    <a:pt x="1214666" y="55041"/>
                  </a:lnTo>
                  <a:lnTo>
                    <a:pt x="1214666" y="71970"/>
                  </a:lnTo>
                  <a:lnTo>
                    <a:pt x="1312024" y="71970"/>
                  </a:lnTo>
                  <a:lnTo>
                    <a:pt x="1328966" y="63500"/>
                  </a:lnTo>
                  <a:lnTo>
                    <a:pt x="1312049" y="55041"/>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0" name="Google Shape;267;p25"/>
            <p:cNvPicPr preferRelativeResize="0"/>
            <p:nvPr/>
          </p:nvPicPr>
          <p:blipFill rotWithShape="1">
            <a:blip r:embed="rId5">
              <a:alphaModFix/>
            </a:blip>
            <a:srcRect/>
            <a:stretch/>
          </p:blipFill>
          <p:spPr>
            <a:xfrm>
              <a:off x="4957381" y="1692313"/>
              <a:ext cx="2256650" cy="1565554"/>
            </a:xfrm>
            <a:prstGeom prst="rect">
              <a:avLst/>
            </a:prstGeom>
            <a:noFill/>
            <a:ln>
              <a:noFill/>
            </a:ln>
          </p:spPr>
        </p:pic>
        <p:sp>
          <p:nvSpPr>
            <p:cNvPr id="11" name="Google Shape;268;p25"/>
            <p:cNvSpPr/>
            <p:nvPr/>
          </p:nvSpPr>
          <p:spPr>
            <a:xfrm>
              <a:off x="3044558" y="4804054"/>
              <a:ext cx="1320165" cy="127000"/>
            </a:xfrm>
            <a:custGeom>
              <a:avLst/>
              <a:gdLst/>
              <a:ahLst/>
              <a:cxnLst/>
              <a:rect l="l" t="t" r="r" b="b"/>
              <a:pathLst>
                <a:path w="1320164" h="127000" extrusionOk="0">
                  <a:moveTo>
                    <a:pt x="1304404" y="54940"/>
                  </a:moveTo>
                  <a:lnTo>
                    <a:pt x="1205611" y="54940"/>
                  </a:lnTo>
                  <a:lnTo>
                    <a:pt x="1205737" y="71869"/>
                  </a:lnTo>
                  <a:lnTo>
                    <a:pt x="1193035" y="71960"/>
                  </a:lnTo>
                  <a:lnTo>
                    <a:pt x="1193431" y="127000"/>
                  </a:lnTo>
                  <a:lnTo>
                    <a:pt x="1319974" y="62585"/>
                  </a:lnTo>
                  <a:lnTo>
                    <a:pt x="1304404" y="54940"/>
                  </a:lnTo>
                  <a:close/>
                </a:path>
                <a:path w="1320164" h="127000" extrusionOk="0">
                  <a:moveTo>
                    <a:pt x="1192913" y="55031"/>
                  </a:moveTo>
                  <a:lnTo>
                    <a:pt x="0" y="63614"/>
                  </a:lnTo>
                  <a:lnTo>
                    <a:pt x="114" y="80543"/>
                  </a:lnTo>
                  <a:lnTo>
                    <a:pt x="1193035" y="71960"/>
                  </a:lnTo>
                  <a:lnTo>
                    <a:pt x="1192913" y="55031"/>
                  </a:lnTo>
                  <a:close/>
                </a:path>
                <a:path w="1320164" h="127000" extrusionOk="0">
                  <a:moveTo>
                    <a:pt x="1205611" y="54940"/>
                  </a:moveTo>
                  <a:lnTo>
                    <a:pt x="1192913" y="55031"/>
                  </a:lnTo>
                  <a:lnTo>
                    <a:pt x="1193035" y="71960"/>
                  </a:lnTo>
                  <a:lnTo>
                    <a:pt x="1205737" y="71869"/>
                  </a:lnTo>
                  <a:lnTo>
                    <a:pt x="1205611" y="54940"/>
                  </a:lnTo>
                  <a:close/>
                </a:path>
                <a:path w="1320164" h="127000" extrusionOk="0">
                  <a:moveTo>
                    <a:pt x="1192517" y="0"/>
                  </a:moveTo>
                  <a:lnTo>
                    <a:pt x="1192913" y="55031"/>
                  </a:lnTo>
                  <a:lnTo>
                    <a:pt x="1304404" y="54940"/>
                  </a:lnTo>
                  <a:lnTo>
                    <a:pt x="1192517"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2" name="Google Shape;269;p25"/>
            <p:cNvPicPr preferRelativeResize="0"/>
            <p:nvPr/>
          </p:nvPicPr>
          <p:blipFill rotWithShape="1">
            <a:blip r:embed="rId6">
              <a:alphaModFix/>
            </a:blip>
            <a:srcRect/>
            <a:stretch/>
          </p:blipFill>
          <p:spPr>
            <a:xfrm>
              <a:off x="8534400" y="1693341"/>
              <a:ext cx="2269070" cy="1566329"/>
            </a:xfrm>
            <a:prstGeom prst="rect">
              <a:avLst/>
            </a:prstGeom>
            <a:noFill/>
            <a:ln>
              <a:noFill/>
            </a:ln>
          </p:spPr>
        </p:pic>
        <p:grpSp>
          <p:nvGrpSpPr>
            <p:cNvPr id="13" name="Google Shape;270;p25"/>
            <p:cNvGrpSpPr/>
            <p:nvPr/>
          </p:nvGrpSpPr>
          <p:grpSpPr>
            <a:xfrm>
              <a:off x="4910670" y="3920070"/>
              <a:ext cx="2091270" cy="2175929"/>
              <a:chOff x="4910670" y="3920070"/>
              <a:chExt cx="2091270" cy="2175929"/>
            </a:xfrm>
          </p:grpSpPr>
          <p:pic>
            <p:nvPicPr>
              <p:cNvPr id="22" name="Google Shape;271;p25"/>
              <p:cNvPicPr preferRelativeResize="0"/>
              <p:nvPr/>
            </p:nvPicPr>
            <p:blipFill rotWithShape="1">
              <a:blip r:embed="rId7">
                <a:alphaModFix/>
              </a:blip>
              <a:srcRect/>
              <a:stretch/>
            </p:blipFill>
            <p:spPr>
              <a:xfrm>
                <a:off x="5698070" y="4326466"/>
                <a:ext cx="685800" cy="753532"/>
              </a:xfrm>
              <a:prstGeom prst="rect">
                <a:avLst/>
              </a:prstGeom>
              <a:noFill/>
              <a:ln>
                <a:noFill/>
              </a:ln>
            </p:spPr>
          </p:pic>
          <p:pic>
            <p:nvPicPr>
              <p:cNvPr id="23" name="Google Shape;272;p25"/>
              <p:cNvPicPr preferRelativeResize="0"/>
              <p:nvPr/>
            </p:nvPicPr>
            <p:blipFill rotWithShape="1">
              <a:blip r:embed="rId8">
                <a:alphaModFix/>
              </a:blip>
              <a:srcRect/>
              <a:stretch/>
            </p:blipFill>
            <p:spPr>
              <a:xfrm>
                <a:off x="6553199" y="4402670"/>
                <a:ext cx="364067" cy="838200"/>
              </a:xfrm>
              <a:prstGeom prst="rect">
                <a:avLst/>
              </a:prstGeom>
              <a:noFill/>
              <a:ln>
                <a:noFill/>
              </a:ln>
            </p:spPr>
          </p:pic>
          <p:pic>
            <p:nvPicPr>
              <p:cNvPr id="24" name="Google Shape;273;p25"/>
              <p:cNvPicPr preferRelativeResize="0"/>
              <p:nvPr/>
            </p:nvPicPr>
            <p:blipFill rotWithShape="1">
              <a:blip r:embed="rId9">
                <a:alphaModFix/>
              </a:blip>
              <a:srcRect/>
              <a:stretch/>
            </p:blipFill>
            <p:spPr>
              <a:xfrm>
                <a:off x="6375399" y="4013199"/>
                <a:ext cx="567267" cy="838200"/>
              </a:xfrm>
              <a:prstGeom prst="rect">
                <a:avLst/>
              </a:prstGeom>
              <a:noFill/>
              <a:ln>
                <a:noFill/>
              </a:ln>
            </p:spPr>
          </p:pic>
          <p:pic>
            <p:nvPicPr>
              <p:cNvPr id="25" name="Google Shape;274;p25"/>
              <p:cNvPicPr preferRelativeResize="0"/>
              <p:nvPr/>
            </p:nvPicPr>
            <p:blipFill rotWithShape="1">
              <a:blip r:embed="rId10">
                <a:alphaModFix/>
              </a:blip>
              <a:srcRect/>
              <a:stretch/>
            </p:blipFill>
            <p:spPr>
              <a:xfrm>
                <a:off x="4910670" y="3920070"/>
                <a:ext cx="2091270" cy="2175929"/>
              </a:xfrm>
              <a:prstGeom prst="rect">
                <a:avLst/>
              </a:prstGeom>
              <a:noFill/>
              <a:ln>
                <a:noFill/>
              </a:ln>
            </p:spPr>
          </p:pic>
        </p:grpSp>
        <p:grpSp>
          <p:nvGrpSpPr>
            <p:cNvPr id="14" name="Google Shape;275;p25"/>
            <p:cNvGrpSpPr/>
            <p:nvPr/>
          </p:nvGrpSpPr>
          <p:grpSpPr>
            <a:xfrm>
              <a:off x="9008529" y="3412070"/>
              <a:ext cx="2427046" cy="2400135"/>
              <a:chOff x="9008529" y="3412070"/>
              <a:chExt cx="2427046" cy="2400135"/>
            </a:xfrm>
          </p:grpSpPr>
          <p:pic>
            <p:nvPicPr>
              <p:cNvPr id="16" name="Google Shape;276;p25"/>
              <p:cNvPicPr preferRelativeResize="0"/>
              <p:nvPr/>
            </p:nvPicPr>
            <p:blipFill rotWithShape="1">
              <a:blip r:embed="rId11">
                <a:alphaModFix/>
              </a:blip>
              <a:srcRect/>
              <a:stretch/>
            </p:blipFill>
            <p:spPr>
              <a:xfrm>
                <a:off x="9818928" y="4137266"/>
                <a:ext cx="488395" cy="1225195"/>
              </a:xfrm>
              <a:prstGeom prst="rect">
                <a:avLst/>
              </a:prstGeom>
              <a:noFill/>
              <a:ln>
                <a:noFill/>
              </a:ln>
            </p:spPr>
          </p:pic>
          <p:pic>
            <p:nvPicPr>
              <p:cNvPr id="17" name="Google Shape;277;p25"/>
              <p:cNvPicPr preferRelativeResize="0"/>
              <p:nvPr/>
            </p:nvPicPr>
            <p:blipFill rotWithShape="1">
              <a:blip r:embed="rId12">
                <a:alphaModFix/>
              </a:blip>
              <a:srcRect/>
              <a:stretch/>
            </p:blipFill>
            <p:spPr>
              <a:xfrm>
                <a:off x="10307320" y="4137266"/>
                <a:ext cx="1128255" cy="449746"/>
              </a:xfrm>
              <a:prstGeom prst="rect">
                <a:avLst/>
              </a:prstGeom>
              <a:noFill/>
              <a:ln>
                <a:noFill/>
              </a:ln>
            </p:spPr>
          </p:pic>
          <p:pic>
            <p:nvPicPr>
              <p:cNvPr id="18" name="Google Shape;278;p25"/>
              <p:cNvPicPr preferRelativeResize="0"/>
              <p:nvPr/>
            </p:nvPicPr>
            <p:blipFill rotWithShape="1">
              <a:blip r:embed="rId13">
                <a:alphaModFix/>
              </a:blip>
              <a:srcRect/>
              <a:stretch/>
            </p:blipFill>
            <p:spPr>
              <a:xfrm>
                <a:off x="9818928" y="4137267"/>
                <a:ext cx="1616637" cy="1674938"/>
              </a:xfrm>
              <a:prstGeom prst="rect">
                <a:avLst/>
              </a:prstGeom>
              <a:noFill/>
              <a:ln>
                <a:noFill/>
              </a:ln>
            </p:spPr>
          </p:pic>
          <p:pic>
            <p:nvPicPr>
              <p:cNvPr id="19" name="Google Shape;279;p25"/>
              <p:cNvPicPr preferRelativeResize="0"/>
              <p:nvPr/>
            </p:nvPicPr>
            <p:blipFill rotWithShape="1">
              <a:blip r:embed="rId14">
                <a:alphaModFix/>
              </a:blip>
              <a:srcRect/>
              <a:stretch/>
            </p:blipFill>
            <p:spPr>
              <a:xfrm>
                <a:off x="9818928" y="5362457"/>
                <a:ext cx="1128246" cy="449747"/>
              </a:xfrm>
              <a:prstGeom prst="rect">
                <a:avLst/>
              </a:prstGeom>
              <a:noFill/>
              <a:ln>
                <a:noFill/>
              </a:ln>
            </p:spPr>
          </p:pic>
          <p:pic>
            <p:nvPicPr>
              <p:cNvPr id="20" name="Google Shape;280;p25"/>
              <p:cNvPicPr preferRelativeResize="0"/>
              <p:nvPr/>
            </p:nvPicPr>
            <p:blipFill rotWithShape="1">
              <a:blip r:embed="rId15">
                <a:alphaModFix/>
              </a:blip>
              <a:srcRect/>
              <a:stretch/>
            </p:blipFill>
            <p:spPr>
              <a:xfrm>
                <a:off x="10947171" y="4587011"/>
                <a:ext cx="488403" cy="1225194"/>
              </a:xfrm>
              <a:prstGeom prst="rect">
                <a:avLst/>
              </a:prstGeom>
              <a:noFill/>
              <a:ln>
                <a:noFill/>
              </a:ln>
            </p:spPr>
          </p:pic>
          <p:pic>
            <p:nvPicPr>
              <p:cNvPr id="21" name="Google Shape;281;p25"/>
              <p:cNvPicPr preferRelativeResize="0"/>
              <p:nvPr/>
            </p:nvPicPr>
            <p:blipFill rotWithShape="1">
              <a:blip r:embed="rId16">
                <a:alphaModFix/>
              </a:blip>
              <a:srcRect/>
              <a:stretch/>
            </p:blipFill>
            <p:spPr>
              <a:xfrm>
                <a:off x="9008529" y="3412070"/>
                <a:ext cx="1346200" cy="1396999"/>
              </a:xfrm>
              <a:prstGeom prst="rect">
                <a:avLst/>
              </a:prstGeom>
              <a:noFill/>
              <a:ln>
                <a:noFill/>
              </a:ln>
            </p:spPr>
          </p:pic>
        </p:grpSp>
        <p:pic>
          <p:nvPicPr>
            <p:cNvPr id="15" name="Google Shape;282;p25"/>
            <p:cNvPicPr preferRelativeResize="0"/>
            <p:nvPr/>
          </p:nvPicPr>
          <p:blipFill rotWithShape="1">
            <a:blip r:embed="rId17">
              <a:alphaModFix/>
            </a:blip>
            <a:srcRect/>
            <a:stretch/>
          </p:blipFill>
          <p:spPr>
            <a:xfrm>
              <a:off x="7806266" y="4334933"/>
              <a:ext cx="1126066" cy="1227666"/>
            </a:xfrm>
            <a:prstGeom prst="rect">
              <a:avLst/>
            </a:prstGeom>
            <a:noFill/>
            <a:ln>
              <a:noFill/>
            </a:ln>
          </p:spPr>
        </p:pic>
      </p:grpSp>
    </p:spTree>
    <p:extLst>
      <p:ext uri="{BB962C8B-B14F-4D97-AF65-F5344CB8AC3E}">
        <p14:creationId xmlns:p14="http://schemas.microsoft.com/office/powerpoint/2010/main" val="24862985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243"/>
        <p:cNvGrpSpPr/>
        <p:nvPr/>
      </p:nvGrpSpPr>
      <p:grpSpPr>
        <a:xfrm>
          <a:off x="0" y="0"/>
          <a:ext cx="0" cy="0"/>
          <a:chOff x="0" y="0"/>
          <a:chExt cx="0" cy="0"/>
        </a:xfrm>
      </p:grpSpPr>
      <p:sp>
        <p:nvSpPr>
          <p:cNvPr id="244" name="Google Shape;244;p23"/>
          <p:cNvSpPr txBox="1"/>
          <p:nvPr/>
        </p:nvSpPr>
        <p:spPr>
          <a:xfrm>
            <a:off x="261620" y="139696"/>
            <a:ext cx="8240542" cy="695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400"/>
              <a:buFont typeface="Arial"/>
              <a:buNone/>
            </a:pPr>
            <a:r>
              <a:rPr lang="en-US" sz="4400" b="0" i="0" u="none" strike="noStrike" cap="none" dirty="0">
                <a:solidFill>
                  <a:schemeClr val="dk1"/>
                </a:solidFill>
                <a:latin typeface="Century Schoolbook"/>
                <a:ea typeface="Century Schoolbook"/>
                <a:cs typeface="Century Schoolbook"/>
                <a:sym typeface="Century Schoolbook"/>
              </a:rPr>
              <a:t>Other regularization methods</a:t>
            </a:r>
            <a:endParaRPr sz="4400" b="0" i="0" u="none" strike="noStrike" cap="none" dirty="0">
              <a:solidFill>
                <a:schemeClr val="dk1"/>
              </a:solidFill>
              <a:latin typeface="Century Schoolbook"/>
              <a:ea typeface="Century Schoolbook"/>
              <a:cs typeface="Century Schoolbook"/>
              <a:sym typeface="Century Schoolbook"/>
            </a:endParaRPr>
          </a:p>
        </p:txBody>
      </p:sp>
      <p:sp>
        <p:nvSpPr>
          <p:cNvPr id="245" name="Google Shape;245;p23"/>
          <p:cNvSpPr txBox="1"/>
          <p:nvPr/>
        </p:nvSpPr>
        <p:spPr>
          <a:xfrm>
            <a:off x="553915" y="1350425"/>
            <a:ext cx="11315700" cy="1874216"/>
          </a:xfrm>
          <a:prstGeom prst="rect">
            <a:avLst/>
          </a:prstGeom>
          <a:noFill/>
          <a:ln>
            <a:noFill/>
          </a:ln>
        </p:spPr>
        <p:txBody>
          <a:bodyPr spcFirstLastPara="1" wrap="square" lIns="0" tIns="8875" rIns="0" bIns="0" anchor="t" anchorCtr="0">
            <a:spAutoFit/>
          </a:bodyPr>
          <a:lstStyle/>
          <a:p>
            <a:pPr marL="355600" marR="5080" lvl="0" indent="-342900">
              <a:lnSpc>
                <a:spcPct val="100699"/>
              </a:lnSpc>
              <a:buSzPts val="3200"/>
              <a:buFont typeface="Arial" panose="020B0604020202020204" pitchFamily="34" charset="0"/>
              <a:buChar char="•"/>
            </a:pPr>
            <a:r>
              <a:rPr lang="en-US" sz="2400" dirty="0">
                <a:solidFill>
                  <a:schemeClr val="dk1"/>
                </a:solidFill>
                <a:latin typeface="+mn-lt"/>
                <a:ea typeface="Century Schoolbook"/>
                <a:cs typeface="Century Schoolbook"/>
                <a:sym typeface="Century Schoolbook"/>
              </a:rPr>
              <a:t>Another technique is </a:t>
            </a:r>
            <a:r>
              <a:rPr lang="en-US" sz="2400" b="1" dirty="0">
                <a:solidFill>
                  <a:schemeClr val="dk1"/>
                </a:solidFill>
                <a:latin typeface="+mn-lt"/>
                <a:ea typeface="Century Schoolbook"/>
                <a:cs typeface="Century Schoolbook"/>
                <a:sym typeface="Century Schoolbook"/>
              </a:rPr>
              <a:t>early stopping</a:t>
            </a:r>
            <a:r>
              <a:rPr lang="en-US" sz="2400" dirty="0">
                <a:solidFill>
                  <a:schemeClr val="dk1"/>
                </a:solidFill>
                <a:latin typeface="+mn-lt"/>
                <a:ea typeface="Century Schoolbook"/>
                <a:cs typeface="Century Schoolbook"/>
                <a:sym typeface="Century Schoolbook"/>
              </a:rPr>
              <a:t>, which involves stopping the training process before it reaches the point of overfitting. This is done by monitoring the performance of the model on a validation set during training and stopping when the validation error starts to increase. By doing this, the model is prevented from continuing to fit the noise in the training data and is forced to generalize better.</a:t>
            </a:r>
            <a:endParaRPr sz="2400" b="0" i="0" u="none" strike="noStrike" cap="none" dirty="0">
              <a:solidFill>
                <a:srgbClr val="000000"/>
              </a:solidFill>
              <a:latin typeface="+mn-lt"/>
              <a:sym typeface="Arial"/>
            </a:endParaRPr>
          </a:p>
        </p:txBody>
      </p:sp>
      <p:pic>
        <p:nvPicPr>
          <p:cNvPr id="248" name="Google Shape;248;p2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249" name="Google Shape;249;p2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44</a:t>
            </a:fld>
            <a:endParaRPr/>
          </a:p>
        </p:txBody>
      </p:sp>
      <p:pic>
        <p:nvPicPr>
          <p:cNvPr id="26" name="Google Shape;290;p26"/>
          <p:cNvPicPr preferRelativeResize="0"/>
          <p:nvPr/>
        </p:nvPicPr>
        <p:blipFill rotWithShape="1">
          <a:blip r:embed="rId4">
            <a:alphaModFix/>
          </a:blip>
          <a:srcRect/>
          <a:stretch/>
        </p:blipFill>
        <p:spPr>
          <a:xfrm>
            <a:off x="3944103" y="3260992"/>
            <a:ext cx="3837089" cy="3561840"/>
          </a:xfrm>
          <a:prstGeom prst="rect">
            <a:avLst/>
          </a:prstGeom>
          <a:noFill/>
          <a:ln>
            <a:noFill/>
          </a:ln>
        </p:spPr>
      </p:pic>
    </p:spTree>
    <p:extLst>
      <p:ext uri="{BB962C8B-B14F-4D97-AF65-F5344CB8AC3E}">
        <p14:creationId xmlns:p14="http://schemas.microsoft.com/office/powerpoint/2010/main" val="3178059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243"/>
        <p:cNvGrpSpPr/>
        <p:nvPr/>
      </p:nvGrpSpPr>
      <p:grpSpPr>
        <a:xfrm>
          <a:off x="0" y="0"/>
          <a:ext cx="0" cy="0"/>
          <a:chOff x="0" y="0"/>
          <a:chExt cx="0" cy="0"/>
        </a:xfrm>
      </p:grpSpPr>
      <p:sp>
        <p:nvSpPr>
          <p:cNvPr id="244" name="Google Shape;244;p23"/>
          <p:cNvSpPr txBox="1"/>
          <p:nvPr/>
        </p:nvSpPr>
        <p:spPr>
          <a:xfrm>
            <a:off x="261620" y="139696"/>
            <a:ext cx="8240542" cy="695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400"/>
              <a:buFont typeface="Arial"/>
              <a:buNone/>
            </a:pPr>
            <a:r>
              <a:rPr lang="en-US" sz="4400" b="0" i="0" u="none" strike="noStrike" cap="none" dirty="0">
                <a:solidFill>
                  <a:schemeClr val="dk1"/>
                </a:solidFill>
                <a:latin typeface="Century Schoolbook"/>
                <a:ea typeface="Century Schoolbook"/>
                <a:cs typeface="Century Schoolbook"/>
                <a:sym typeface="Century Schoolbook"/>
              </a:rPr>
              <a:t>Other regularization methods</a:t>
            </a:r>
            <a:endParaRPr sz="4400" b="0" i="0" u="none" strike="noStrike" cap="none" dirty="0">
              <a:solidFill>
                <a:schemeClr val="dk1"/>
              </a:solidFill>
              <a:latin typeface="Century Schoolbook"/>
              <a:ea typeface="Century Schoolbook"/>
              <a:cs typeface="Century Schoolbook"/>
              <a:sym typeface="Century Schoolbook"/>
            </a:endParaRPr>
          </a:p>
        </p:txBody>
      </p:sp>
      <p:sp>
        <p:nvSpPr>
          <p:cNvPr id="245" name="Google Shape;245;p23"/>
          <p:cNvSpPr txBox="1"/>
          <p:nvPr/>
        </p:nvSpPr>
        <p:spPr>
          <a:xfrm>
            <a:off x="553915" y="1350425"/>
            <a:ext cx="11315700" cy="3366419"/>
          </a:xfrm>
          <a:prstGeom prst="rect">
            <a:avLst/>
          </a:prstGeom>
          <a:noFill/>
          <a:ln>
            <a:noFill/>
          </a:ln>
        </p:spPr>
        <p:txBody>
          <a:bodyPr spcFirstLastPara="1" wrap="square" lIns="0" tIns="8875" rIns="0" bIns="0" anchor="t" anchorCtr="0">
            <a:spAutoFit/>
          </a:bodyPr>
          <a:lstStyle/>
          <a:p>
            <a:pPr marL="355600" marR="5080" lvl="0" indent="-342900">
              <a:lnSpc>
                <a:spcPct val="100699"/>
              </a:lnSpc>
              <a:buSzPts val="3200"/>
              <a:buFont typeface="Arial" panose="020B0604020202020204" pitchFamily="34" charset="0"/>
              <a:buChar char="•"/>
            </a:pPr>
            <a:r>
              <a:rPr lang="en-US" sz="2400" dirty="0">
                <a:solidFill>
                  <a:schemeClr val="dk1"/>
                </a:solidFill>
                <a:latin typeface="+mn-lt"/>
                <a:ea typeface="Century Schoolbook"/>
                <a:cs typeface="Century Schoolbook"/>
                <a:sym typeface="Century Schoolbook"/>
              </a:rPr>
              <a:t>However, early stopping can couple the optimization and regularization tasks, making it more complicated to search for </a:t>
            </a:r>
            <a:r>
              <a:rPr lang="en-US" sz="2400" dirty="0" err="1">
                <a:solidFill>
                  <a:schemeClr val="dk1"/>
                </a:solidFill>
                <a:latin typeface="+mn-lt"/>
                <a:ea typeface="Century Schoolbook"/>
                <a:cs typeface="Century Schoolbook"/>
                <a:sym typeface="Century Schoolbook"/>
              </a:rPr>
              <a:t>hyperparameters</a:t>
            </a:r>
            <a:r>
              <a:rPr lang="en-US" sz="2400" dirty="0">
                <a:solidFill>
                  <a:schemeClr val="dk1"/>
                </a:solidFill>
                <a:latin typeface="+mn-lt"/>
                <a:ea typeface="Century Schoolbook"/>
                <a:cs typeface="Century Schoolbook"/>
                <a:sym typeface="Century Schoolbook"/>
              </a:rPr>
              <a:t>. The author suggests using L2 regularization instead and trying different values of the regularization parameter lambda, which can make the search space of </a:t>
            </a:r>
            <a:r>
              <a:rPr lang="en-US" sz="2400" dirty="0" err="1">
                <a:solidFill>
                  <a:schemeClr val="dk1"/>
                </a:solidFill>
                <a:latin typeface="+mn-lt"/>
                <a:ea typeface="Century Schoolbook"/>
                <a:cs typeface="Century Schoolbook"/>
                <a:sym typeface="Century Schoolbook"/>
              </a:rPr>
              <a:t>hyperparameters</a:t>
            </a:r>
            <a:r>
              <a:rPr lang="en-US" sz="2400" dirty="0">
                <a:solidFill>
                  <a:schemeClr val="dk1"/>
                </a:solidFill>
                <a:latin typeface="+mn-lt"/>
                <a:ea typeface="Century Schoolbook"/>
                <a:cs typeface="Century Schoolbook"/>
                <a:sym typeface="Century Schoolbook"/>
              </a:rPr>
              <a:t> easier to decompose and search over.</a:t>
            </a:r>
          </a:p>
          <a:p>
            <a:pPr marL="355600" marR="5080" lvl="0" indent="-342900">
              <a:lnSpc>
                <a:spcPct val="100699"/>
              </a:lnSpc>
              <a:buSzPts val="3200"/>
              <a:buFont typeface="Arial" panose="020B0604020202020204" pitchFamily="34" charset="0"/>
              <a:buChar char="•"/>
            </a:pPr>
            <a:endParaRPr lang="en-US" sz="2400" dirty="0">
              <a:solidFill>
                <a:schemeClr val="dk1"/>
              </a:solidFill>
              <a:latin typeface="+mn-lt"/>
              <a:ea typeface="Century Schoolbook"/>
              <a:cs typeface="Century Schoolbook"/>
              <a:sym typeface="Century Schoolbook"/>
            </a:endParaRPr>
          </a:p>
          <a:p>
            <a:pPr marL="355600" marR="5080" lvl="0" indent="-342900">
              <a:lnSpc>
                <a:spcPct val="100699"/>
              </a:lnSpc>
              <a:buSzPts val="3200"/>
              <a:buFont typeface="Arial" panose="020B0604020202020204" pitchFamily="34" charset="0"/>
              <a:buChar char="•"/>
            </a:pPr>
            <a:r>
              <a:rPr lang="en-US" sz="2400" dirty="0">
                <a:solidFill>
                  <a:schemeClr val="dk1"/>
                </a:solidFill>
                <a:latin typeface="+mn-lt"/>
                <a:ea typeface="Century Schoolbook"/>
                <a:cs typeface="Century Schoolbook"/>
                <a:sym typeface="Century Schoolbook"/>
              </a:rPr>
              <a:t>The concept of </a:t>
            </a:r>
            <a:r>
              <a:rPr lang="en-US" sz="2400" dirty="0" err="1">
                <a:solidFill>
                  <a:schemeClr val="dk1"/>
                </a:solidFill>
                <a:latin typeface="+mn-lt"/>
                <a:ea typeface="Century Schoolbook"/>
                <a:cs typeface="Century Schoolbook"/>
                <a:sym typeface="Century Schoolbook"/>
              </a:rPr>
              <a:t>orthogonalization</a:t>
            </a:r>
            <a:r>
              <a:rPr lang="en-US" sz="2400" dirty="0">
                <a:solidFill>
                  <a:schemeClr val="dk1"/>
                </a:solidFill>
                <a:latin typeface="+mn-lt"/>
                <a:ea typeface="Century Schoolbook"/>
                <a:cs typeface="Century Schoolbook"/>
                <a:sym typeface="Century Schoolbook"/>
              </a:rPr>
              <a:t> involves separating the tasks of optimizing the cost function and reducing overfitting. By doing this, it becomes easier to search for </a:t>
            </a:r>
            <a:r>
              <a:rPr lang="en-US" sz="2400" dirty="0" err="1">
                <a:solidFill>
                  <a:schemeClr val="dk1"/>
                </a:solidFill>
                <a:latin typeface="+mn-lt"/>
                <a:ea typeface="Century Schoolbook"/>
                <a:cs typeface="Century Schoolbook"/>
                <a:sym typeface="Century Schoolbook"/>
              </a:rPr>
              <a:t>hyperparameters</a:t>
            </a:r>
            <a:r>
              <a:rPr lang="en-US" sz="2400" dirty="0">
                <a:solidFill>
                  <a:schemeClr val="dk1"/>
                </a:solidFill>
                <a:latin typeface="+mn-lt"/>
                <a:ea typeface="Century Schoolbook"/>
                <a:cs typeface="Century Schoolbook"/>
                <a:sym typeface="Century Schoolbook"/>
              </a:rPr>
              <a:t> and optimize the model efficiently.</a:t>
            </a:r>
            <a:endParaRPr sz="2400" b="0" i="0" u="none" strike="noStrike" cap="none" dirty="0">
              <a:solidFill>
                <a:srgbClr val="000000"/>
              </a:solidFill>
              <a:latin typeface="+mn-lt"/>
              <a:sym typeface="Arial"/>
            </a:endParaRPr>
          </a:p>
        </p:txBody>
      </p:sp>
      <p:pic>
        <p:nvPicPr>
          <p:cNvPr id="248" name="Google Shape;248;p2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249" name="Google Shape;249;p2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45</a:t>
            </a:fld>
            <a:endParaRPr/>
          </a:p>
        </p:txBody>
      </p:sp>
    </p:spTree>
    <p:extLst>
      <p:ext uri="{BB962C8B-B14F-4D97-AF65-F5344CB8AC3E}">
        <p14:creationId xmlns:p14="http://schemas.microsoft.com/office/powerpoint/2010/main" val="38433915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296"/>
        <p:cNvGrpSpPr/>
        <p:nvPr/>
      </p:nvGrpSpPr>
      <p:grpSpPr>
        <a:xfrm>
          <a:off x="0" y="0"/>
          <a:ext cx="0" cy="0"/>
          <a:chOff x="0" y="0"/>
          <a:chExt cx="0" cy="0"/>
        </a:xfrm>
      </p:grpSpPr>
      <p:sp>
        <p:nvSpPr>
          <p:cNvPr id="297" name="Google Shape;297;p27"/>
          <p:cNvSpPr txBox="1">
            <a:spLocks noGrp="1"/>
          </p:cNvSpPr>
          <p:nvPr>
            <p:ph type="body" idx="1"/>
          </p:nvPr>
        </p:nvSpPr>
        <p:spPr>
          <a:xfrm>
            <a:off x="419725" y="1418176"/>
            <a:ext cx="11772300" cy="2040300"/>
          </a:xfrm>
          <a:prstGeom prst="rect">
            <a:avLst/>
          </a:prstGeom>
          <a:noFill/>
          <a:ln>
            <a:noFill/>
          </a:ln>
        </p:spPr>
        <p:txBody>
          <a:bodyPr spcFirstLastPara="1" wrap="square" lIns="0" tIns="110475" rIns="0" bIns="0" anchor="t" anchorCtr="0">
            <a:spAutoFit/>
          </a:bodyPr>
          <a:lstStyle/>
          <a:p>
            <a:pPr marL="4758690" marR="5080" lvl="0" indent="967739" algn="l" rtl="0">
              <a:lnSpc>
                <a:spcPct val="108833"/>
              </a:lnSpc>
              <a:spcBef>
                <a:spcPts val="0"/>
              </a:spcBef>
              <a:spcAft>
                <a:spcPts val="0"/>
              </a:spcAft>
              <a:buSzPts val="1400"/>
              <a:buNone/>
            </a:pPr>
            <a:r>
              <a:rPr lang="en-US"/>
              <a:t>Setting up your  optimization problem</a:t>
            </a:r>
            <a:endParaRPr/>
          </a:p>
        </p:txBody>
      </p:sp>
      <p:sp>
        <p:nvSpPr>
          <p:cNvPr id="298" name="Google Shape;298;p27"/>
          <p:cNvSpPr txBox="1"/>
          <p:nvPr/>
        </p:nvSpPr>
        <p:spPr>
          <a:xfrm>
            <a:off x="5257825" y="3704166"/>
            <a:ext cx="6424800" cy="9363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6600"/>
              <a:buFont typeface="Arial"/>
              <a:buNone/>
            </a:pPr>
            <a:r>
              <a:rPr lang="en-US" sz="6000" b="0" i="0" u="none" strike="noStrike" cap="none" dirty="0">
                <a:solidFill>
                  <a:schemeClr val="dk1"/>
                </a:solidFill>
                <a:latin typeface="Calibri"/>
                <a:ea typeface="Calibri"/>
                <a:cs typeface="Calibri"/>
                <a:sym typeface="Calibri"/>
              </a:rPr>
              <a:t>Normalizing inputs</a:t>
            </a:r>
            <a:endParaRPr sz="6000" b="0" i="0" u="none" strike="noStrike" cap="none" dirty="0">
              <a:solidFill>
                <a:schemeClr val="dk1"/>
              </a:solidFill>
              <a:latin typeface="Calibri"/>
              <a:ea typeface="Calibri"/>
              <a:cs typeface="Calibri"/>
              <a:sym typeface="Calibri"/>
            </a:endParaRPr>
          </a:p>
        </p:txBody>
      </p:sp>
      <p:sp>
        <p:nvSpPr>
          <p:cNvPr id="299" name="Google Shape;299;p27"/>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300" name="Google Shape;300;p27"/>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301" name="Google Shape;301;p27"/>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243"/>
        <p:cNvGrpSpPr/>
        <p:nvPr/>
      </p:nvGrpSpPr>
      <p:grpSpPr>
        <a:xfrm>
          <a:off x="0" y="0"/>
          <a:ext cx="0" cy="0"/>
          <a:chOff x="0" y="0"/>
          <a:chExt cx="0" cy="0"/>
        </a:xfrm>
      </p:grpSpPr>
      <p:sp>
        <p:nvSpPr>
          <p:cNvPr id="244" name="Google Shape;244;p23"/>
          <p:cNvSpPr txBox="1"/>
          <p:nvPr/>
        </p:nvSpPr>
        <p:spPr>
          <a:xfrm>
            <a:off x="261620" y="139696"/>
            <a:ext cx="8240542" cy="695960"/>
          </a:xfrm>
          <a:prstGeom prst="rect">
            <a:avLst/>
          </a:prstGeom>
          <a:noFill/>
          <a:ln>
            <a:noFill/>
          </a:ln>
        </p:spPr>
        <p:txBody>
          <a:bodyPr spcFirstLastPara="1" wrap="square" lIns="0" tIns="12700" rIns="0" bIns="0" anchor="t" anchorCtr="0">
            <a:spAutoFit/>
          </a:bodyPr>
          <a:lstStyle/>
          <a:p>
            <a:pPr marL="12700" lvl="0">
              <a:buSzPts val="4400"/>
            </a:pPr>
            <a:r>
              <a:rPr lang="en-US" sz="4400" dirty="0">
                <a:solidFill>
                  <a:schemeClr val="dk1"/>
                </a:solidFill>
                <a:latin typeface="Century Schoolbook"/>
                <a:ea typeface="Century Schoolbook"/>
                <a:cs typeface="Century Schoolbook"/>
                <a:sym typeface="Century Schoolbook"/>
              </a:rPr>
              <a:t>Normalizing training sets</a:t>
            </a:r>
          </a:p>
        </p:txBody>
      </p:sp>
      <p:sp>
        <p:nvSpPr>
          <p:cNvPr id="245" name="Google Shape;245;p23"/>
          <p:cNvSpPr txBox="1"/>
          <p:nvPr/>
        </p:nvSpPr>
        <p:spPr>
          <a:xfrm>
            <a:off x="553915" y="1350425"/>
            <a:ext cx="11315700" cy="4858623"/>
          </a:xfrm>
          <a:prstGeom prst="rect">
            <a:avLst/>
          </a:prstGeom>
          <a:noFill/>
          <a:ln>
            <a:noFill/>
          </a:ln>
        </p:spPr>
        <p:txBody>
          <a:bodyPr spcFirstLastPara="1" wrap="square" lIns="0" tIns="8875" rIns="0" bIns="0" anchor="t" anchorCtr="0">
            <a:spAutoFit/>
          </a:bodyPr>
          <a:lstStyle/>
          <a:p>
            <a:pPr marL="355600" marR="5080" lvl="0" indent="-342900">
              <a:lnSpc>
                <a:spcPct val="100699"/>
              </a:lnSpc>
              <a:buSzPts val="3200"/>
              <a:buFont typeface="Arial" panose="020B0604020202020204" pitchFamily="34" charset="0"/>
              <a:buChar char="•"/>
            </a:pPr>
            <a:r>
              <a:rPr lang="en-US" sz="2400" dirty="0">
                <a:solidFill>
                  <a:schemeClr val="dk1"/>
                </a:solidFill>
                <a:latin typeface="+mn-lt"/>
                <a:ea typeface="Century Schoolbook"/>
                <a:cs typeface="Century Schoolbook"/>
                <a:sym typeface="Century Schoolbook"/>
              </a:rPr>
              <a:t>Normalizing input features means scaling the features so that they are on similar scales. This is done to make the cost function of the neural network more symmetric, which makes it easier and faster to optimize. The normalization process involves two steps:</a:t>
            </a:r>
          </a:p>
          <a:p>
            <a:pPr marL="12700" marR="5080" lvl="1">
              <a:lnSpc>
                <a:spcPct val="100699"/>
              </a:lnSpc>
              <a:buSzPts val="3200"/>
            </a:pPr>
            <a:r>
              <a:rPr lang="en-US" sz="2400" dirty="0">
                <a:solidFill>
                  <a:schemeClr val="dk1"/>
                </a:solidFill>
                <a:latin typeface="+mn-lt"/>
                <a:ea typeface="Century Schoolbook"/>
                <a:cs typeface="Century Schoolbook"/>
                <a:sym typeface="Century Schoolbook"/>
              </a:rPr>
              <a:t>	- The first step is to subtract the mean from each feature, so that the features 	have zero mean.</a:t>
            </a:r>
          </a:p>
          <a:p>
            <a:pPr marL="12700" marR="5080" lvl="1">
              <a:lnSpc>
                <a:spcPct val="100699"/>
              </a:lnSpc>
              <a:buSzPts val="3200"/>
            </a:pPr>
            <a:r>
              <a:rPr lang="en-US" sz="2400" dirty="0">
                <a:solidFill>
                  <a:schemeClr val="dk1"/>
                </a:solidFill>
                <a:latin typeface="+mn-lt"/>
                <a:ea typeface="Century Schoolbook"/>
                <a:cs typeface="Century Schoolbook"/>
                <a:sym typeface="Century Schoolbook"/>
              </a:rPr>
              <a:t>	- The second step is to divide each feature by its standard deviation, so that 	the features have unit variance.</a:t>
            </a:r>
            <a:endParaRPr lang="en-US" sz="2400" dirty="0">
              <a:latin typeface="+mn-lt"/>
              <a:ea typeface="Century Schoolbook"/>
            </a:endParaRPr>
          </a:p>
          <a:p>
            <a:pPr marL="355600" marR="5080" lvl="1" indent="-342900">
              <a:lnSpc>
                <a:spcPct val="100699"/>
              </a:lnSpc>
              <a:buSzPts val="3200"/>
              <a:buFont typeface="Arial" panose="020B0604020202020204" pitchFamily="34" charset="0"/>
              <a:buChar char="•"/>
            </a:pPr>
            <a:endParaRPr lang="en-US" sz="2400" dirty="0">
              <a:solidFill>
                <a:schemeClr val="dk1"/>
              </a:solidFill>
              <a:latin typeface="+mn-lt"/>
              <a:ea typeface="Century Schoolbook"/>
              <a:cs typeface="Century Schoolbook"/>
              <a:sym typeface="Century Schoolbook"/>
            </a:endParaRPr>
          </a:p>
          <a:p>
            <a:pPr marL="355600" marR="5080" lvl="1" indent="-342900">
              <a:lnSpc>
                <a:spcPct val="100699"/>
              </a:lnSpc>
              <a:buSzPts val="3200"/>
              <a:buFont typeface="Arial" panose="020B0604020202020204" pitchFamily="34" charset="0"/>
              <a:buChar char="•"/>
            </a:pPr>
            <a:r>
              <a:rPr lang="en-US" sz="2400" dirty="0">
                <a:solidFill>
                  <a:schemeClr val="dk1"/>
                </a:solidFill>
                <a:latin typeface="+mn-lt"/>
                <a:ea typeface="Century Schoolbook"/>
                <a:cs typeface="Century Schoolbook"/>
                <a:sym typeface="Century Schoolbook"/>
              </a:rPr>
              <a:t>Normalizing input features is important when the input features come from very different scales, as this can make it difficult for the optimization algorithm to converge. If the features are on similar scales, normalization is less important, but it is still a good practice to perform.</a:t>
            </a:r>
          </a:p>
        </p:txBody>
      </p:sp>
      <p:pic>
        <p:nvPicPr>
          <p:cNvPr id="248" name="Google Shape;248;p2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249" name="Google Shape;249;p2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47</a:t>
            </a:fld>
            <a:endParaRPr/>
          </a:p>
        </p:txBody>
      </p:sp>
    </p:spTree>
    <p:extLst>
      <p:ext uri="{BB962C8B-B14F-4D97-AF65-F5344CB8AC3E}">
        <p14:creationId xmlns:p14="http://schemas.microsoft.com/office/powerpoint/2010/main" val="16281677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243"/>
        <p:cNvGrpSpPr/>
        <p:nvPr/>
      </p:nvGrpSpPr>
      <p:grpSpPr>
        <a:xfrm>
          <a:off x="0" y="0"/>
          <a:ext cx="0" cy="0"/>
          <a:chOff x="0" y="0"/>
          <a:chExt cx="0" cy="0"/>
        </a:xfrm>
      </p:grpSpPr>
      <p:sp>
        <p:nvSpPr>
          <p:cNvPr id="244" name="Google Shape;244;p23"/>
          <p:cNvSpPr txBox="1"/>
          <p:nvPr/>
        </p:nvSpPr>
        <p:spPr>
          <a:xfrm>
            <a:off x="261620" y="139696"/>
            <a:ext cx="8240542" cy="695960"/>
          </a:xfrm>
          <a:prstGeom prst="rect">
            <a:avLst/>
          </a:prstGeom>
          <a:noFill/>
          <a:ln>
            <a:noFill/>
          </a:ln>
        </p:spPr>
        <p:txBody>
          <a:bodyPr spcFirstLastPara="1" wrap="square" lIns="0" tIns="12700" rIns="0" bIns="0" anchor="t" anchorCtr="0">
            <a:spAutoFit/>
          </a:bodyPr>
          <a:lstStyle/>
          <a:p>
            <a:pPr marL="12700" lvl="0">
              <a:buSzPts val="4400"/>
            </a:pPr>
            <a:r>
              <a:rPr lang="en-US" sz="4400" dirty="0">
                <a:solidFill>
                  <a:schemeClr val="dk1"/>
                </a:solidFill>
                <a:latin typeface="Century Schoolbook"/>
                <a:ea typeface="Century Schoolbook"/>
                <a:cs typeface="Century Schoolbook"/>
                <a:sym typeface="Century Schoolbook"/>
              </a:rPr>
              <a:t>Normalizing training sets</a:t>
            </a:r>
          </a:p>
        </p:txBody>
      </p:sp>
      <p:sp>
        <p:nvSpPr>
          <p:cNvPr id="245" name="Google Shape;245;p23"/>
          <p:cNvSpPr txBox="1"/>
          <p:nvPr/>
        </p:nvSpPr>
        <p:spPr>
          <a:xfrm>
            <a:off x="553915" y="1350425"/>
            <a:ext cx="11315700" cy="1128114"/>
          </a:xfrm>
          <a:prstGeom prst="rect">
            <a:avLst/>
          </a:prstGeom>
          <a:noFill/>
          <a:ln>
            <a:noFill/>
          </a:ln>
        </p:spPr>
        <p:txBody>
          <a:bodyPr spcFirstLastPara="1" wrap="square" lIns="0" tIns="8875" rIns="0" bIns="0" anchor="t" anchorCtr="0">
            <a:spAutoFit/>
          </a:bodyPr>
          <a:lstStyle/>
          <a:p>
            <a:pPr marL="355600" marR="5080" lvl="0" indent="-342900">
              <a:lnSpc>
                <a:spcPct val="100699"/>
              </a:lnSpc>
              <a:buSzPts val="3200"/>
              <a:buFont typeface="Arial" panose="020B0604020202020204" pitchFamily="34" charset="0"/>
              <a:buChar char="•"/>
            </a:pPr>
            <a:r>
              <a:rPr lang="en-US" sz="2400" dirty="0">
                <a:solidFill>
                  <a:schemeClr val="dk1"/>
                </a:solidFill>
                <a:latin typeface="+mn-lt"/>
                <a:ea typeface="Century Schoolbook"/>
                <a:cs typeface="Century Schoolbook"/>
                <a:sym typeface="Century Schoolbook"/>
              </a:rPr>
              <a:t>Note that the following right diagram feature x_1 has very much larger variance than feature x_2 here. After variance normalization, the variance of x_1 and x_2 are both equal to 1.</a:t>
            </a:r>
          </a:p>
        </p:txBody>
      </p:sp>
      <p:pic>
        <p:nvPicPr>
          <p:cNvPr id="248" name="Google Shape;248;p2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249" name="Google Shape;249;p2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48</a:t>
            </a:fld>
            <a:endParaRPr/>
          </a:p>
        </p:txBody>
      </p:sp>
    </p:spTree>
    <p:extLst>
      <p:ext uri="{BB962C8B-B14F-4D97-AF65-F5344CB8AC3E}">
        <p14:creationId xmlns:p14="http://schemas.microsoft.com/office/powerpoint/2010/main" val="28030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305"/>
        <p:cNvGrpSpPr/>
        <p:nvPr/>
      </p:nvGrpSpPr>
      <p:grpSpPr>
        <a:xfrm>
          <a:off x="0" y="0"/>
          <a:ext cx="0" cy="0"/>
          <a:chOff x="0" y="0"/>
          <a:chExt cx="0" cy="0"/>
        </a:xfrm>
      </p:grpSpPr>
      <p:pic>
        <p:nvPicPr>
          <p:cNvPr id="306" name="Google Shape;306;p28"/>
          <p:cNvPicPr preferRelativeResize="0"/>
          <p:nvPr/>
        </p:nvPicPr>
        <p:blipFill rotWithShape="1">
          <a:blip r:embed="rId3">
            <a:alphaModFix/>
          </a:blip>
          <a:srcRect/>
          <a:stretch/>
        </p:blipFill>
        <p:spPr>
          <a:xfrm>
            <a:off x="0" y="0"/>
            <a:ext cx="12192000" cy="6371877"/>
          </a:xfrm>
          <a:prstGeom prst="rect">
            <a:avLst/>
          </a:prstGeom>
          <a:noFill/>
          <a:ln>
            <a:noFill/>
          </a:ln>
        </p:spPr>
      </p:pic>
      <p:pic>
        <p:nvPicPr>
          <p:cNvPr id="307" name="Google Shape;307;p28"/>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2" name="TextBox 1"/>
          <p:cNvSpPr txBox="1"/>
          <p:nvPr/>
        </p:nvSpPr>
        <p:spPr>
          <a:xfrm>
            <a:off x="2789382" y="4273062"/>
            <a:ext cx="8100291" cy="738664"/>
          </a:xfrm>
          <a:prstGeom prst="rect">
            <a:avLst/>
          </a:prstGeom>
          <a:solidFill>
            <a:schemeClr val="bg1"/>
          </a:solidFill>
        </p:spPr>
        <p:txBody>
          <a:bodyPr wrap="square" rtlCol="0">
            <a:spAutoFit/>
          </a:bodyPr>
          <a:lstStyle/>
          <a:p>
            <a:r>
              <a:rPr lang="en-US" dirty="0"/>
              <a:t>Subtract mean:</a:t>
            </a:r>
          </a:p>
          <a:p>
            <a:endParaRPr lang="en-US" dirty="0"/>
          </a:p>
          <a:p>
            <a:endParaRPr lang="en-US" dirty="0"/>
          </a:p>
        </p:txBody>
      </p:sp>
      <p:sp>
        <p:nvSpPr>
          <p:cNvPr id="308" name="Google Shape;308;p28"/>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64"/>
        <p:cNvGrpSpPr/>
        <p:nvPr/>
      </p:nvGrpSpPr>
      <p:grpSpPr>
        <a:xfrm>
          <a:off x="0" y="0"/>
          <a:ext cx="0" cy="0"/>
          <a:chOff x="0" y="0"/>
          <a:chExt cx="0" cy="0"/>
        </a:xfrm>
      </p:grpSpPr>
      <p:sp>
        <p:nvSpPr>
          <p:cNvPr id="65" name="Google Shape;65;p3"/>
          <p:cNvSpPr txBox="1">
            <a:spLocks noGrp="1"/>
          </p:cNvSpPr>
          <p:nvPr>
            <p:ph type="title"/>
          </p:nvPr>
        </p:nvSpPr>
        <p:spPr>
          <a:xfrm>
            <a:off x="261620" y="139696"/>
            <a:ext cx="1033208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Century Schoolbook"/>
                <a:ea typeface="Century Schoolbook"/>
                <a:cs typeface="Century Schoolbook"/>
                <a:sym typeface="Century Schoolbook"/>
              </a:rPr>
              <a:t>Applied ML is a highly iterative process</a:t>
            </a:r>
            <a:endParaRPr sz="4400" dirty="0">
              <a:latin typeface="Century Schoolbook"/>
              <a:ea typeface="Century Schoolbook"/>
              <a:cs typeface="Century Schoolbook"/>
              <a:sym typeface="Century Schoolbook"/>
            </a:endParaRPr>
          </a:p>
        </p:txBody>
      </p:sp>
      <p:sp>
        <p:nvSpPr>
          <p:cNvPr id="72" name="Google Shape;72;p3"/>
          <p:cNvSpPr txBox="1"/>
          <p:nvPr/>
        </p:nvSpPr>
        <p:spPr>
          <a:xfrm>
            <a:off x="606670" y="1485896"/>
            <a:ext cx="11060722" cy="5183470"/>
          </a:xfrm>
          <a:prstGeom prst="rect">
            <a:avLst/>
          </a:prstGeom>
          <a:noFill/>
          <a:ln>
            <a:noFill/>
          </a:ln>
        </p:spPr>
        <p:txBody>
          <a:bodyPr spcFirstLastPara="1" wrap="square" lIns="0" tIns="12700" rIns="0" bIns="0" anchor="t" anchorCtr="0">
            <a:spAutoFit/>
          </a:bodyPr>
          <a:lstStyle/>
          <a:p>
            <a:pPr marL="469900" lvl="0" indent="-457200">
              <a:buSzPts val="2800"/>
              <a:buFont typeface="Arial" panose="020B0604020202020204" pitchFamily="34" charset="0"/>
              <a:buChar char="•"/>
            </a:pPr>
            <a:r>
              <a:rPr lang="en-US" sz="2400" dirty="0">
                <a:solidFill>
                  <a:schemeClr val="dk1"/>
                </a:solidFill>
                <a:latin typeface="Century Schoolbook"/>
                <a:ea typeface="Century Schoolbook"/>
                <a:cs typeface="Century Schoolbook"/>
                <a:sym typeface="Century Schoolbook"/>
              </a:rPr>
              <a:t>Deep learning has found great success in many areas, such as natural language processing, computer vision, speech recognition, and structured data, and the best choices may depend on various factors such as the amount of data you have, the number of input features, and your computer configuration.</a:t>
            </a:r>
          </a:p>
          <a:p>
            <a:pPr marL="469900" lvl="0" indent="-457200">
              <a:buSzPts val="2800"/>
              <a:buFont typeface="Arial" panose="020B0604020202020204" pitchFamily="34" charset="0"/>
              <a:buChar char="•"/>
            </a:pPr>
            <a:r>
              <a:rPr lang="en-US" sz="2400" dirty="0">
                <a:solidFill>
                  <a:schemeClr val="dk1"/>
                </a:solidFill>
                <a:latin typeface="Century Schoolbook"/>
                <a:ea typeface="Century Schoolbook"/>
                <a:cs typeface="Century Schoolbook"/>
                <a:sym typeface="Century Schoolbook"/>
              </a:rPr>
              <a:t>The importance of setting up your data sets well, in terms of your train, development, and test sets, and gives some traditional ratios for splitting the data. However, in the modern big data era, it's also fine to set your dev and test sets to be much smaller than your 20% or even 10% of your data. It might be okay to not have a test set if you don't need an unbiased estimate of the performance of your algorithm.</a:t>
            </a:r>
          </a:p>
          <a:p>
            <a:pPr marL="469900" lvl="0" indent="-457200">
              <a:buSzPts val="2800"/>
              <a:buFont typeface="Arial" panose="020B0604020202020204" pitchFamily="34" charset="0"/>
              <a:buChar char="•"/>
            </a:pPr>
            <a:r>
              <a:rPr lang="en-US" sz="2400" dirty="0">
                <a:solidFill>
                  <a:schemeClr val="dk1"/>
                </a:solidFill>
                <a:latin typeface="Century Schoolbook"/>
                <a:ea typeface="Century Schoolbook"/>
                <a:cs typeface="Century Schoolbook"/>
                <a:sym typeface="Century Schoolbook"/>
              </a:rPr>
              <a:t>Setting up a train dev and test set will allow you to integrate more quickly and efficiently measure the bias and variance of your algorithm so you can more efficiently select ways to improve it.</a:t>
            </a:r>
            <a:endParaRPr sz="2400" b="0" i="0" u="none" strike="noStrike" cap="none" dirty="0">
              <a:solidFill>
                <a:schemeClr val="dk1"/>
              </a:solidFill>
              <a:latin typeface="Century Schoolbook"/>
              <a:ea typeface="Century Schoolbook"/>
              <a:cs typeface="Century Schoolbook"/>
              <a:sym typeface="Century Schoolbook"/>
            </a:endParaRPr>
          </a:p>
        </p:txBody>
      </p:sp>
      <p:pic>
        <p:nvPicPr>
          <p:cNvPr id="73" name="Google Shape;73;p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74" name="Google Shape;74;p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5</a:t>
            </a:fld>
            <a:endParaRPr/>
          </a:p>
        </p:txBody>
      </p:sp>
    </p:spTree>
    <p:extLst>
      <p:ext uri="{BB962C8B-B14F-4D97-AF65-F5344CB8AC3E}">
        <p14:creationId xmlns:p14="http://schemas.microsoft.com/office/powerpoint/2010/main" val="23982287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243"/>
        <p:cNvGrpSpPr/>
        <p:nvPr/>
      </p:nvGrpSpPr>
      <p:grpSpPr>
        <a:xfrm>
          <a:off x="0" y="0"/>
          <a:ext cx="0" cy="0"/>
          <a:chOff x="0" y="0"/>
          <a:chExt cx="0" cy="0"/>
        </a:xfrm>
      </p:grpSpPr>
      <p:sp>
        <p:nvSpPr>
          <p:cNvPr id="244" name="Google Shape;244;p23"/>
          <p:cNvSpPr txBox="1"/>
          <p:nvPr/>
        </p:nvSpPr>
        <p:spPr>
          <a:xfrm>
            <a:off x="261620" y="139696"/>
            <a:ext cx="8240542" cy="695960"/>
          </a:xfrm>
          <a:prstGeom prst="rect">
            <a:avLst/>
          </a:prstGeom>
          <a:noFill/>
          <a:ln>
            <a:noFill/>
          </a:ln>
        </p:spPr>
        <p:txBody>
          <a:bodyPr spcFirstLastPara="1" wrap="square" lIns="0" tIns="12700" rIns="0" bIns="0" anchor="t" anchorCtr="0">
            <a:spAutoFit/>
          </a:bodyPr>
          <a:lstStyle/>
          <a:p>
            <a:pPr marL="12700" lvl="0">
              <a:buSzPts val="4400"/>
            </a:pPr>
            <a:r>
              <a:rPr lang="en-US" sz="4400" dirty="0">
                <a:solidFill>
                  <a:schemeClr val="dk1"/>
                </a:solidFill>
                <a:latin typeface="Century Schoolbook"/>
                <a:ea typeface="Century Schoolbook"/>
                <a:cs typeface="Century Schoolbook"/>
                <a:sym typeface="Century Schoolbook"/>
              </a:rPr>
              <a:t>Normalizing training sets</a:t>
            </a:r>
          </a:p>
        </p:txBody>
      </p:sp>
      <p:sp>
        <p:nvSpPr>
          <p:cNvPr id="245" name="Google Shape;245;p23"/>
          <p:cNvSpPr txBox="1"/>
          <p:nvPr/>
        </p:nvSpPr>
        <p:spPr>
          <a:xfrm>
            <a:off x="553915" y="1350425"/>
            <a:ext cx="11315700" cy="1501165"/>
          </a:xfrm>
          <a:prstGeom prst="rect">
            <a:avLst/>
          </a:prstGeom>
          <a:noFill/>
          <a:ln>
            <a:noFill/>
          </a:ln>
        </p:spPr>
        <p:txBody>
          <a:bodyPr spcFirstLastPara="1" wrap="square" lIns="0" tIns="8875" rIns="0" bIns="0" anchor="t" anchorCtr="0">
            <a:spAutoFit/>
          </a:bodyPr>
          <a:lstStyle/>
          <a:p>
            <a:pPr marL="355600" marR="5080" lvl="0" indent="-342900">
              <a:lnSpc>
                <a:spcPct val="100699"/>
              </a:lnSpc>
              <a:buSzPts val="3200"/>
              <a:buFont typeface="Arial" panose="020B0604020202020204" pitchFamily="34" charset="0"/>
              <a:buChar char="•"/>
            </a:pPr>
            <a:r>
              <a:rPr lang="en-US" sz="2400" dirty="0">
                <a:solidFill>
                  <a:schemeClr val="dk1"/>
                </a:solidFill>
                <a:latin typeface="+mn-lt"/>
                <a:ea typeface="Century Schoolbook"/>
                <a:cs typeface="Century Schoolbook"/>
                <a:sym typeface="Century Schoolbook"/>
              </a:rPr>
              <a:t>It is also important to use the same normalization parameters (mean and standard deviation) for both the training and test sets, so that the test set is scaled in the same way as the training set. This ensures that the test set is evaluated on the same features that the neural network was trained on.</a:t>
            </a:r>
          </a:p>
        </p:txBody>
      </p:sp>
      <p:pic>
        <p:nvPicPr>
          <p:cNvPr id="248" name="Google Shape;248;p2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249" name="Google Shape;249;p2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50</a:t>
            </a:fld>
            <a:endParaRPr/>
          </a:p>
        </p:txBody>
      </p:sp>
    </p:spTree>
    <p:extLst>
      <p:ext uri="{BB962C8B-B14F-4D97-AF65-F5344CB8AC3E}">
        <p14:creationId xmlns:p14="http://schemas.microsoft.com/office/powerpoint/2010/main" val="8783964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243"/>
        <p:cNvGrpSpPr/>
        <p:nvPr/>
      </p:nvGrpSpPr>
      <p:grpSpPr>
        <a:xfrm>
          <a:off x="0" y="0"/>
          <a:ext cx="0" cy="0"/>
          <a:chOff x="0" y="0"/>
          <a:chExt cx="0" cy="0"/>
        </a:xfrm>
      </p:grpSpPr>
      <p:sp>
        <p:nvSpPr>
          <p:cNvPr id="244" name="Google Shape;244;p23"/>
          <p:cNvSpPr txBox="1"/>
          <p:nvPr/>
        </p:nvSpPr>
        <p:spPr>
          <a:xfrm>
            <a:off x="261620" y="139696"/>
            <a:ext cx="8240542" cy="695960"/>
          </a:xfrm>
          <a:prstGeom prst="rect">
            <a:avLst/>
          </a:prstGeom>
          <a:noFill/>
          <a:ln>
            <a:noFill/>
          </a:ln>
        </p:spPr>
        <p:txBody>
          <a:bodyPr spcFirstLastPara="1" wrap="square" lIns="0" tIns="12700" rIns="0" bIns="0" anchor="t" anchorCtr="0">
            <a:spAutoFit/>
          </a:bodyPr>
          <a:lstStyle/>
          <a:p>
            <a:pPr marL="12700" lvl="0">
              <a:buSzPts val="4400"/>
            </a:pPr>
            <a:r>
              <a:rPr lang="en-US" sz="4400" dirty="0">
                <a:solidFill>
                  <a:schemeClr val="dk1"/>
                </a:solidFill>
                <a:latin typeface="Century Schoolbook"/>
                <a:ea typeface="Century Schoolbook"/>
                <a:cs typeface="Century Schoolbook"/>
                <a:sym typeface="Century Schoolbook"/>
              </a:rPr>
              <a:t>Why normalize input?</a:t>
            </a:r>
          </a:p>
        </p:txBody>
      </p:sp>
      <p:sp>
        <p:nvSpPr>
          <p:cNvPr id="245" name="Google Shape;245;p23"/>
          <p:cNvSpPr txBox="1"/>
          <p:nvPr/>
        </p:nvSpPr>
        <p:spPr>
          <a:xfrm>
            <a:off x="553915" y="1350425"/>
            <a:ext cx="11315700" cy="4485572"/>
          </a:xfrm>
          <a:prstGeom prst="rect">
            <a:avLst/>
          </a:prstGeom>
          <a:noFill/>
          <a:ln>
            <a:noFill/>
          </a:ln>
        </p:spPr>
        <p:txBody>
          <a:bodyPr spcFirstLastPara="1" wrap="square" lIns="0" tIns="8875" rIns="0" bIns="0" anchor="t" anchorCtr="0">
            <a:spAutoFit/>
          </a:bodyPr>
          <a:lstStyle/>
          <a:p>
            <a:pPr marL="355600" marR="5080" lvl="0" indent="-342900">
              <a:lnSpc>
                <a:spcPct val="100699"/>
              </a:lnSpc>
              <a:buSzPts val="3200"/>
              <a:buFont typeface="Arial" panose="020B0604020202020204" pitchFamily="34" charset="0"/>
              <a:buChar char="•"/>
            </a:pPr>
            <a:r>
              <a:rPr lang="en-US" sz="2400" dirty="0">
                <a:solidFill>
                  <a:schemeClr val="dk1"/>
                </a:solidFill>
                <a:latin typeface="+mn-lt"/>
                <a:ea typeface="Century Schoolbook"/>
                <a:cs typeface="Century Schoolbook"/>
                <a:sym typeface="Century Schoolbook"/>
              </a:rPr>
              <a:t>Another thing is when you training a deep network the gradient may be very big or very small and this makes training difficult, namely the problem of vanishing or exploding gradient. You can carefully choose the random weight initialization hopefully that your weight will not explode so quickly or decay to zero quickly, so, you can train a reasonable deep network without your weight exploding or vanishing so much.</a:t>
            </a:r>
          </a:p>
          <a:p>
            <a:pPr marL="355600" marR="5080" lvl="0" indent="-342900">
              <a:lnSpc>
                <a:spcPct val="100699"/>
              </a:lnSpc>
              <a:buSzPts val="3200"/>
              <a:buFont typeface="Arial" panose="020B0604020202020204" pitchFamily="34" charset="0"/>
              <a:buChar char="•"/>
            </a:pPr>
            <a:endParaRPr lang="en-US" sz="2400" dirty="0">
              <a:solidFill>
                <a:schemeClr val="dk1"/>
              </a:solidFill>
              <a:latin typeface="+mn-lt"/>
              <a:ea typeface="Century Schoolbook"/>
              <a:cs typeface="Century Schoolbook"/>
              <a:sym typeface="Century Schoolbook"/>
            </a:endParaRPr>
          </a:p>
          <a:p>
            <a:pPr marL="355600" marR="5080" lvl="0" indent="-342900">
              <a:lnSpc>
                <a:spcPct val="100699"/>
              </a:lnSpc>
              <a:buSzPts val="3200"/>
              <a:buFont typeface="Arial" panose="020B0604020202020204" pitchFamily="34" charset="0"/>
              <a:buChar char="•"/>
            </a:pPr>
            <a:r>
              <a:rPr lang="en-US" sz="2400" dirty="0">
                <a:solidFill>
                  <a:schemeClr val="dk1"/>
                </a:solidFill>
                <a:latin typeface="+mn-lt"/>
                <a:ea typeface="Century Schoolbook"/>
                <a:cs typeface="Century Schoolbook"/>
                <a:sym typeface="Century Schoolbook"/>
              </a:rPr>
              <a:t>For the sake of simplicity, here we have an example deep network with each neuron having the linear function as the activation function, and set b^[</a:t>
            </a:r>
            <a:r>
              <a:rPr lang="en-US" sz="2400" dirty="0" err="1">
                <a:solidFill>
                  <a:schemeClr val="dk1"/>
                </a:solidFill>
                <a:latin typeface="+mn-lt"/>
                <a:ea typeface="Century Schoolbook"/>
                <a:cs typeface="Century Schoolbook"/>
                <a:sym typeface="Century Schoolbook"/>
              </a:rPr>
              <a:t>i</a:t>
            </a:r>
            <a:r>
              <a:rPr lang="en-US" sz="2400" dirty="0">
                <a:solidFill>
                  <a:schemeClr val="dk1"/>
                </a:solidFill>
                <a:latin typeface="+mn-lt"/>
                <a:ea typeface="Century Schoolbook"/>
                <a:cs typeface="Century Schoolbook"/>
                <a:sym typeface="Century Schoolbook"/>
              </a:rPr>
              <a:t>] being zero. If we initialize W^[</a:t>
            </a:r>
            <a:r>
              <a:rPr lang="en-US" sz="2400" dirty="0" err="1">
                <a:solidFill>
                  <a:schemeClr val="dk1"/>
                </a:solidFill>
                <a:latin typeface="+mn-lt"/>
                <a:ea typeface="Century Schoolbook"/>
                <a:cs typeface="Century Schoolbook"/>
                <a:sym typeface="Century Schoolbook"/>
              </a:rPr>
              <a:t>i</a:t>
            </a:r>
            <a:r>
              <a:rPr lang="en-US" sz="2400" dirty="0">
                <a:solidFill>
                  <a:schemeClr val="dk1"/>
                </a:solidFill>
                <a:latin typeface="+mn-lt"/>
                <a:ea typeface="Century Schoolbook"/>
                <a:cs typeface="Century Schoolbook"/>
                <a:sym typeface="Century Schoolbook"/>
              </a:rPr>
              <a:t>] a little bigger than the identity matrix, then with very deep networks the activation can explode, and if W^[</a:t>
            </a:r>
            <a:r>
              <a:rPr lang="en-US" sz="2400" dirty="0" err="1">
                <a:solidFill>
                  <a:schemeClr val="dk1"/>
                </a:solidFill>
                <a:latin typeface="+mn-lt"/>
                <a:ea typeface="Century Schoolbook"/>
                <a:cs typeface="Century Schoolbook"/>
                <a:sym typeface="Century Schoolbook"/>
              </a:rPr>
              <a:t>i</a:t>
            </a:r>
            <a:r>
              <a:rPr lang="en-US" sz="2400" dirty="0">
                <a:solidFill>
                  <a:schemeClr val="dk1"/>
                </a:solidFill>
                <a:latin typeface="+mn-lt"/>
                <a:ea typeface="Century Schoolbook"/>
                <a:cs typeface="Century Schoolbook"/>
                <a:sym typeface="Century Schoolbook"/>
              </a:rPr>
              <a:t>] is just a little bit less than the identity, then the activation will decrease exponentially.</a:t>
            </a:r>
          </a:p>
        </p:txBody>
      </p:sp>
      <p:pic>
        <p:nvPicPr>
          <p:cNvPr id="248" name="Google Shape;248;p2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249" name="Google Shape;249;p2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51</a:t>
            </a:fld>
            <a:endParaRPr/>
          </a:p>
        </p:txBody>
      </p:sp>
    </p:spTree>
    <p:extLst>
      <p:ext uri="{BB962C8B-B14F-4D97-AF65-F5344CB8AC3E}">
        <p14:creationId xmlns:p14="http://schemas.microsoft.com/office/powerpoint/2010/main" val="40458912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312"/>
        <p:cNvGrpSpPr/>
        <p:nvPr/>
      </p:nvGrpSpPr>
      <p:grpSpPr>
        <a:xfrm>
          <a:off x="0" y="0"/>
          <a:ext cx="0" cy="0"/>
          <a:chOff x="0" y="0"/>
          <a:chExt cx="0" cy="0"/>
        </a:xfrm>
      </p:grpSpPr>
      <p:pic>
        <p:nvPicPr>
          <p:cNvPr id="313" name="Google Shape;313;p29"/>
          <p:cNvPicPr preferRelativeResize="0"/>
          <p:nvPr/>
        </p:nvPicPr>
        <p:blipFill rotWithShape="1">
          <a:blip r:embed="rId3">
            <a:alphaModFix/>
          </a:blip>
          <a:srcRect/>
          <a:stretch/>
        </p:blipFill>
        <p:spPr>
          <a:xfrm>
            <a:off x="-15536" y="0"/>
            <a:ext cx="12158472" cy="6876964"/>
          </a:xfrm>
          <a:prstGeom prst="rect">
            <a:avLst/>
          </a:prstGeom>
          <a:noFill/>
          <a:ln>
            <a:noFill/>
          </a:ln>
        </p:spPr>
      </p:pic>
      <p:sp>
        <p:nvSpPr>
          <p:cNvPr id="314" name="Google Shape;314;p29"/>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318"/>
        <p:cNvGrpSpPr/>
        <p:nvPr/>
      </p:nvGrpSpPr>
      <p:grpSpPr>
        <a:xfrm>
          <a:off x="0" y="0"/>
          <a:ext cx="0" cy="0"/>
          <a:chOff x="0" y="0"/>
          <a:chExt cx="0" cy="0"/>
        </a:xfrm>
      </p:grpSpPr>
      <p:sp>
        <p:nvSpPr>
          <p:cNvPr id="319" name="Google Shape;319;p30"/>
          <p:cNvSpPr txBox="1"/>
          <p:nvPr/>
        </p:nvSpPr>
        <p:spPr>
          <a:xfrm>
            <a:off x="5184064" y="3717966"/>
            <a:ext cx="6931800" cy="2056200"/>
          </a:xfrm>
          <a:prstGeom prst="rect">
            <a:avLst/>
          </a:prstGeom>
          <a:noFill/>
          <a:ln>
            <a:noFill/>
          </a:ln>
        </p:spPr>
        <p:txBody>
          <a:bodyPr spcFirstLastPara="1" wrap="square" lIns="0" tIns="31100" rIns="0" bIns="0" anchor="t" anchorCtr="0">
            <a:spAutoFit/>
          </a:bodyPr>
          <a:lstStyle/>
          <a:p>
            <a:pPr marL="1884045" marR="5080" lvl="0" indent="-1871980" algn="l" rtl="0">
              <a:lnSpc>
                <a:spcPct val="119242"/>
              </a:lnSpc>
              <a:spcBef>
                <a:spcPts val="0"/>
              </a:spcBef>
              <a:spcAft>
                <a:spcPts val="0"/>
              </a:spcAft>
              <a:buClr>
                <a:srgbClr val="000000"/>
              </a:buClr>
              <a:buSzPts val="6600"/>
              <a:buFont typeface="Arial"/>
              <a:buNone/>
            </a:pPr>
            <a:r>
              <a:rPr lang="en-US" sz="6000" b="0" i="0" u="none" strike="noStrike" cap="none">
                <a:solidFill>
                  <a:schemeClr val="dk1"/>
                </a:solidFill>
                <a:latin typeface="Calibri"/>
                <a:ea typeface="Calibri"/>
                <a:cs typeface="Calibri"/>
                <a:sym typeface="Calibri"/>
              </a:rPr>
              <a:t>Vanishing/exploding  gradients</a:t>
            </a:r>
            <a:endParaRPr sz="6000" b="0" i="0" u="none" strike="noStrike" cap="none">
              <a:solidFill>
                <a:schemeClr val="dk1"/>
              </a:solidFill>
              <a:latin typeface="Calibri"/>
              <a:ea typeface="Calibri"/>
              <a:cs typeface="Calibri"/>
              <a:sym typeface="Calibri"/>
            </a:endParaRPr>
          </a:p>
        </p:txBody>
      </p:sp>
      <p:sp>
        <p:nvSpPr>
          <p:cNvPr id="320" name="Google Shape;320;p30"/>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1" name="Google Shape;321;p30"/>
          <p:cNvSpPr txBox="1">
            <a:spLocks noGrp="1"/>
          </p:cNvSpPr>
          <p:nvPr>
            <p:ph type="body" idx="1"/>
          </p:nvPr>
        </p:nvSpPr>
        <p:spPr>
          <a:xfrm>
            <a:off x="419724" y="1418175"/>
            <a:ext cx="11946600" cy="2040300"/>
          </a:xfrm>
          <a:prstGeom prst="rect">
            <a:avLst/>
          </a:prstGeom>
          <a:noFill/>
          <a:ln>
            <a:noFill/>
          </a:ln>
        </p:spPr>
        <p:txBody>
          <a:bodyPr spcFirstLastPara="1" wrap="square" lIns="0" tIns="110475" rIns="0" bIns="0" anchor="t" anchorCtr="0">
            <a:spAutoFit/>
          </a:bodyPr>
          <a:lstStyle/>
          <a:p>
            <a:pPr marL="4758690" marR="5080" lvl="0" indent="967739" algn="l" rtl="0">
              <a:lnSpc>
                <a:spcPct val="108833"/>
              </a:lnSpc>
              <a:spcBef>
                <a:spcPts val="0"/>
              </a:spcBef>
              <a:spcAft>
                <a:spcPts val="0"/>
              </a:spcAft>
              <a:buSzPts val="1400"/>
              <a:buNone/>
            </a:pPr>
            <a:r>
              <a:rPr lang="en-US"/>
              <a:t>Setting up your  optimization problem</a:t>
            </a:r>
            <a:endParaRPr/>
          </a:p>
        </p:txBody>
      </p:sp>
      <p:pic>
        <p:nvPicPr>
          <p:cNvPr id="322" name="Google Shape;322;p30"/>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323" name="Google Shape;323;p30"/>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243"/>
        <p:cNvGrpSpPr/>
        <p:nvPr/>
      </p:nvGrpSpPr>
      <p:grpSpPr>
        <a:xfrm>
          <a:off x="0" y="0"/>
          <a:ext cx="0" cy="0"/>
          <a:chOff x="0" y="0"/>
          <a:chExt cx="0" cy="0"/>
        </a:xfrm>
      </p:grpSpPr>
      <p:sp>
        <p:nvSpPr>
          <p:cNvPr id="244" name="Google Shape;244;p23"/>
          <p:cNvSpPr txBox="1"/>
          <p:nvPr/>
        </p:nvSpPr>
        <p:spPr>
          <a:xfrm>
            <a:off x="261620" y="139696"/>
            <a:ext cx="8240542" cy="695960"/>
          </a:xfrm>
          <a:prstGeom prst="rect">
            <a:avLst/>
          </a:prstGeom>
          <a:noFill/>
          <a:ln>
            <a:noFill/>
          </a:ln>
        </p:spPr>
        <p:txBody>
          <a:bodyPr spcFirstLastPara="1" wrap="square" lIns="0" tIns="12700" rIns="0" bIns="0" anchor="t" anchorCtr="0">
            <a:spAutoFit/>
          </a:bodyPr>
          <a:lstStyle/>
          <a:p>
            <a:pPr marL="12700" lvl="0">
              <a:buSzPts val="4400"/>
            </a:pPr>
            <a:r>
              <a:rPr lang="en-US" sz="4400" dirty="0">
                <a:solidFill>
                  <a:schemeClr val="dk1"/>
                </a:solidFill>
                <a:latin typeface="Century Schoolbook"/>
                <a:ea typeface="Century Schoolbook"/>
                <a:cs typeface="Century Schoolbook"/>
                <a:sym typeface="Century Schoolbook"/>
              </a:rPr>
              <a:t>Vanishing/exploding gradients</a:t>
            </a:r>
          </a:p>
        </p:txBody>
      </p:sp>
      <p:sp>
        <p:nvSpPr>
          <p:cNvPr id="245" name="Google Shape;245;p23"/>
          <p:cNvSpPr txBox="1"/>
          <p:nvPr/>
        </p:nvSpPr>
        <p:spPr>
          <a:xfrm>
            <a:off x="553915" y="1350425"/>
            <a:ext cx="11315700" cy="5231673"/>
          </a:xfrm>
          <a:prstGeom prst="rect">
            <a:avLst/>
          </a:prstGeom>
          <a:noFill/>
          <a:ln>
            <a:noFill/>
          </a:ln>
        </p:spPr>
        <p:txBody>
          <a:bodyPr spcFirstLastPara="1" wrap="square" lIns="0" tIns="8875" rIns="0" bIns="0" anchor="t" anchorCtr="0">
            <a:spAutoFit/>
          </a:bodyPr>
          <a:lstStyle/>
          <a:p>
            <a:pPr marL="355600" marR="5080" lvl="0" indent="-342900">
              <a:lnSpc>
                <a:spcPct val="100699"/>
              </a:lnSpc>
              <a:buSzPts val="3200"/>
              <a:buFont typeface="Arial" panose="020B0604020202020204" pitchFamily="34" charset="0"/>
              <a:buChar char="•"/>
            </a:pPr>
            <a:r>
              <a:rPr lang="en-US" sz="2400" dirty="0">
                <a:solidFill>
                  <a:schemeClr val="dk1"/>
                </a:solidFill>
                <a:latin typeface="+mn-lt"/>
                <a:ea typeface="Century Schoolbook"/>
                <a:cs typeface="Century Schoolbook"/>
                <a:sym typeface="Century Schoolbook"/>
              </a:rPr>
              <a:t>In neural network training, the problem of vanishing and exploding gradients can occur, especially in very deep neural networks. This problem arises when the derivatives or slopes become very large or very small, which makes training difficult. The video explains this problem using an example of a deep neural network with linear activation function and careful choices of random weight initialization to reduce the problem.</a:t>
            </a:r>
          </a:p>
          <a:p>
            <a:pPr marL="12700" marR="5080" lvl="0">
              <a:lnSpc>
                <a:spcPct val="100699"/>
              </a:lnSpc>
              <a:buSzPts val="3200"/>
            </a:pPr>
            <a:endParaRPr lang="en-US" sz="2400" dirty="0">
              <a:solidFill>
                <a:schemeClr val="dk1"/>
              </a:solidFill>
              <a:latin typeface="+mn-lt"/>
              <a:ea typeface="Century Schoolbook"/>
              <a:cs typeface="Century Schoolbook"/>
              <a:sym typeface="Century Schoolbook"/>
            </a:endParaRPr>
          </a:p>
          <a:p>
            <a:pPr marL="355600" marR="5080" lvl="0" indent="-342900">
              <a:lnSpc>
                <a:spcPct val="100699"/>
              </a:lnSpc>
              <a:buSzPts val="3200"/>
              <a:buFont typeface="Arial" panose="020B0604020202020204" pitchFamily="34" charset="0"/>
              <a:buChar char="•"/>
            </a:pPr>
            <a:r>
              <a:rPr lang="en-US" sz="2400" dirty="0">
                <a:solidFill>
                  <a:schemeClr val="dk1"/>
                </a:solidFill>
                <a:latin typeface="+mn-lt"/>
                <a:ea typeface="Century Schoolbook"/>
                <a:cs typeface="Century Schoolbook"/>
                <a:sym typeface="Century Schoolbook"/>
              </a:rPr>
              <a:t>If each weight matrix in a deep network is slightly larger than the identity matrix, then the output can explode exponentially, while if each matrix is slightly smaller than the identity matrix, then the activations can decrease exponentially. Similarly, the derivatives or gradients can increase or decrease exponentially with the number of layers in a deep network. This problem makes training difficult, especially if the gradients become exponentially small, as gradient descent will take tiny steps and take a long time to learn anything.</a:t>
            </a:r>
          </a:p>
        </p:txBody>
      </p:sp>
      <p:pic>
        <p:nvPicPr>
          <p:cNvPr id="248" name="Google Shape;248;p2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249" name="Google Shape;249;p2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54</a:t>
            </a:fld>
            <a:endParaRPr/>
          </a:p>
        </p:txBody>
      </p:sp>
    </p:spTree>
    <p:extLst>
      <p:ext uri="{BB962C8B-B14F-4D97-AF65-F5344CB8AC3E}">
        <p14:creationId xmlns:p14="http://schemas.microsoft.com/office/powerpoint/2010/main" val="31606835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243"/>
        <p:cNvGrpSpPr/>
        <p:nvPr/>
      </p:nvGrpSpPr>
      <p:grpSpPr>
        <a:xfrm>
          <a:off x="0" y="0"/>
          <a:ext cx="0" cy="0"/>
          <a:chOff x="0" y="0"/>
          <a:chExt cx="0" cy="0"/>
        </a:xfrm>
      </p:grpSpPr>
      <p:sp>
        <p:nvSpPr>
          <p:cNvPr id="244" name="Google Shape;244;p23"/>
          <p:cNvSpPr txBox="1"/>
          <p:nvPr/>
        </p:nvSpPr>
        <p:spPr>
          <a:xfrm>
            <a:off x="261620" y="139696"/>
            <a:ext cx="8240542" cy="695960"/>
          </a:xfrm>
          <a:prstGeom prst="rect">
            <a:avLst/>
          </a:prstGeom>
          <a:noFill/>
          <a:ln>
            <a:noFill/>
          </a:ln>
        </p:spPr>
        <p:txBody>
          <a:bodyPr spcFirstLastPara="1" wrap="square" lIns="0" tIns="12700" rIns="0" bIns="0" anchor="t" anchorCtr="0">
            <a:spAutoFit/>
          </a:bodyPr>
          <a:lstStyle/>
          <a:p>
            <a:pPr marL="12700" lvl="0">
              <a:buSzPts val="4400"/>
            </a:pPr>
            <a:r>
              <a:rPr lang="en-US" sz="4400" dirty="0">
                <a:solidFill>
                  <a:schemeClr val="dk1"/>
                </a:solidFill>
                <a:latin typeface="Century Schoolbook"/>
                <a:ea typeface="Century Schoolbook"/>
                <a:cs typeface="Century Schoolbook"/>
                <a:sym typeface="Century Schoolbook"/>
              </a:rPr>
              <a:t>Vanishing/exploding gradients</a:t>
            </a:r>
          </a:p>
        </p:txBody>
      </p:sp>
      <p:sp>
        <p:nvSpPr>
          <p:cNvPr id="245" name="Google Shape;245;p23"/>
          <p:cNvSpPr txBox="1"/>
          <p:nvPr/>
        </p:nvSpPr>
        <p:spPr>
          <a:xfrm>
            <a:off x="553915" y="1350425"/>
            <a:ext cx="11315700" cy="1128114"/>
          </a:xfrm>
          <a:prstGeom prst="rect">
            <a:avLst/>
          </a:prstGeom>
          <a:noFill/>
          <a:ln>
            <a:noFill/>
          </a:ln>
        </p:spPr>
        <p:txBody>
          <a:bodyPr spcFirstLastPara="1" wrap="square" lIns="0" tIns="8875" rIns="0" bIns="0" anchor="t" anchorCtr="0">
            <a:spAutoFit/>
          </a:bodyPr>
          <a:lstStyle/>
          <a:p>
            <a:pPr marL="355600" marR="5080" lvl="0" indent="-342900">
              <a:lnSpc>
                <a:spcPct val="100699"/>
              </a:lnSpc>
              <a:buSzPts val="3200"/>
              <a:buFont typeface="Arial" panose="020B0604020202020204" pitchFamily="34" charset="0"/>
              <a:buChar char="•"/>
            </a:pPr>
            <a:r>
              <a:rPr lang="en-US" sz="2400" dirty="0">
                <a:solidFill>
                  <a:schemeClr val="dk1"/>
                </a:solidFill>
                <a:latin typeface="+mn-lt"/>
                <a:ea typeface="Century Schoolbook"/>
                <a:cs typeface="Century Schoolbook"/>
                <a:sym typeface="Century Schoolbook"/>
              </a:rPr>
              <a:t>One solution to this problem is to carefully initialize the weights to reduce the impact of vanishing or exploding gradients. This can help reduce the problem, but it does not completely solve it.</a:t>
            </a:r>
          </a:p>
        </p:txBody>
      </p:sp>
      <p:pic>
        <p:nvPicPr>
          <p:cNvPr id="248" name="Google Shape;248;p2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249" name="Google Shape;249;p2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55</a:t>
            </a:fld>
            <a:endParaRPr dirty="0"/>
          </a:p>
        </p:txBody>
      </p:sp>
    </p:spTree>
    <p:extLst>
      <p:ext uri="{BB962C8B-B14F-4D97-AF65-F5344CB8AC3E}">
        <p14:creationId xmlns:p14="http://schemas.microsoft.com/office/powerpoint/2010/main" val="9095012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327"/>
        <p:cNvGrpSpPr/>
        <p:nvPr/>
      </p:nvGrpSpPr>
      <p:grpSpPr>
        <a:xfrm>
          <a:off x="0" y="0"/>
          <a:ext cx="0" cy="0"/>
          <a:chOff x="0" y="0"/>
          <a:chExt cx="0" cy="0"/>
        </a:xfrm>
      </p:grpSpPr>
      <p:pic>
        <p:nvPicPr>
          <p:cNvPr id="328" name="Google Shape;328;p31"/>
          <p:cNvPicPr preferRelativeResize="0"/>
          <p:nvPr/>
        </p:nvPicPr>
        <p:blipFill rotWithShape="1">
          <a:blip r:embed="rId3">
            <a:alphaModFix/>
          </a:blip>
          <a:srcRect/>
          <a:stretch/>
        </p:blipFill>
        <p:spPr>
          <a:xfrm>
            <a:off x="0" y="0"/>
            <a:ext cx="11783376" cy="6858000"/>
          </a:xfrm>
          <a:prstGeom prst="rect">
            <a:avLst/>
          </a:prstGeom>
          <a:noFill/>
          <a:ln>
            <a:noFill/>
          </a:ln>
        </p:spPr>
      </p:pic>
      <p:pic>
        <p:nvPicPr>
          <p:cNvPr id="329" name="Google Shape;329;p31"/>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330" name="Google Shape;330;p31"/>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318"/>
        <p:cNvGrpSpPr/>
        <p:nvPr/>
      </p:nvGrpSpPr>
      <p:grpSpPr>
        <a:xfrm>
          <a:off x="0" y="0"/>
          <a:ext cx="0" cy="0"/>
          <a:chOff x="0" y="0"/>
          <a:chExt cx="0" cy="0"/>
        </a:xfrm>
      </p:grpSpPr>
      <p:sp>
        <p:nvSpPr>
          <p:cNvPr id="319" name="Google Shape;319;p30"/>
          <p:cNvSpPr txBox="1"/>
          <p:nvPr/>
        </p:nvSpPr>
        <p:spPr>
          <a:xfrm>
            <a:off x="5015966" y="3717966"/>
            <a:ext cx="7099898" cy="3327691"/>
          </a:xfrm>
          <a:prstGeom prst="rect">
            <a:avLst/>
          </a:prstGeom>
          <a:noFill/>
          <a:ln>
            <a:noFill/>
          </a:ln>
        </p:spPr>
        <p:txBody>
          <a:bodyPr spcFirstLastPara="1" wrap="square" lIns="0" tIns="31100" rIns="0" bIns="0" anchor="t" anchorCtr="0">
            <a:spAutoFit/>
          </a:bodyPr>
          <a:lstStyle/>
          <a:p>
            <a:pPr marL="1884045" marR="5080" lvl="0" indent="-1871980">
              <a:lnSpc>
                <a:spcPct val="119242"/>
              </a:lnSpc>
              <a:buSzPts val="6600"/>
            </a:pPr>
            <a:r>
              <a:rPr lang="en-US" sz="6000" dirty="0">
                <a:solidFill>
                  <a:schemeClr val="dk1"/>
                </a:solidFill>
                <a:latin typeface="Calibri"/>
                <a:ea typeface="Calibri"/>
                <a:cs typeface="Calibri"/>
                <a:sym typeface="Calibri"/>
              </a:rPr>
              <a:t>Weight Initialization for Deep Networks</a:t>
            </a:r>
            <a:endParaRPr sz="6000" b="0" i="0" u="none" strike="noStrike" cap="none" dirty="0">
              <a:solidFill>
                <a:schemeClr val="dk1"/>
              </a:solidFill>
              <a:latin typeface="Calibri"/>
              <a:ea typeface="Calibri"/>
              <a:cs typeface="Calibri"/>
              <a:sym typeface="Calibri"/>
            </a:endParaRPr>
          </a:p>
        </p:txBody>
      </p:sp>
      <p:sp>
        <p:nvSpPr>
          <p:cNvPr id="320" name="Google Shape;320;p30"/>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1" name="Google Shape;321;p30"/>
          <p:cNvSpPr txBox="1">
            <a:spLocks noGrp="1"/>
          </p:cNvSpPr>
          <p:nvPr>
            <p:ph type="body" idx="1"/>
          </p:nvPr>
        </p:nvSpPr>
        <p:spPr>
          <a:xfrm>
            <a:off x="419724" y="1418175"/>
            <a:ext cx="11946600" cy="2040300"/>
          </a:xfrm>
          <a:prstGeom prst="rect">
            <a:avLst/>
          </a:prstGeom>
          <a:noFill/>
          <a:ln>
            <a:noFill/>
          </a:ln>
        </p:spPr>
        <p:txBody>
          <a:bodyPr spcFirstLastPara="1" wrap="square" lIns="0" tIns="110475" rIns="0" bIns="0" anchor="t" anchorCtr="0">
            <a:spAutoFit/>
          </a:bodyPr>
          <a:lstStyle/>
          <a:p>
            <a:pPr marL="4758690" marR="5080" lvl="0" indent="967739" algn="l" rtl="0">
              <a:lnSpc>
                <a:spcPct val="108833"/>
              </a:lnSpc>
              <a:spcBef>
                <a:spcPts val="0"/>
              </a:spcBef>
              <a:spcAft>
                <a:spcPts val="0"/>
              </a:spcAft>
              <a:buSzPts val="1400"/>
              <a:buNone/>
            </a:pPr>
            <a:r>
              <a:rPr lang="en-US"/>
              <a:t>Setting up your  optimization problem</a:t>
            </a:r>
            <a:endParaRPr/>
          </a:p>
        </p:txBody>
      </p:sp>
      <p:pic>
        <p:nvPicPr>
          <p:cNvPr id="322" name="Google Shape;322;p30"/>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323" name="Google Shape;323;p30"/>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57</a:t>
            </a:fld>
            <a:endParaRPr/>
          </a:p>
        </p:txBody>
      </p:sp>
    </p:spTree>
    <p:extLst>
      <p:ext uri="{BB962C8B-B14F-4D97-AF65-F5344CB8AC3E}">
        <p14:creationId xmlns:p14="http://schemas.microsoft.com/office/powerpoint/2010/main" val="23942660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243"/>
        <p:cNvGrpSpPr/>
        <p:nvPr/>
      </p:nvGrpSpPr>
      <p:grpSpPr>
        <a:xfrm>
          <a:off x="0" y="0"/>
          <a:ext cx="0" cy="0"/>
          <a:chOff x="0" y="0"/>
          <a:chExt cx="0" cy="0"/>
        </a:xfrm>
      </p:grpSpPr>
      <p:sp>
        <p:nvSpPr>
          <p:cNvPr id="244" name="Google Shape;244;p23"/>
          <p:cNvSpPr txBox="1"/>
          <p:nvPr/>
        </p:nvSpPr>
        <p:spPr>
          <a:xfrm>
            <a:off x="261620" y="139696"/>
            <a:ext cx="10552918" cy="689932"/>
          </a:xfrm>
          <a:prstGeom prst="rect">
            <a:avLst/>
          </a:prstGeom>
          <a:noFill/>
          <a:ln>
            <a:noFill/>
          </a:ln>
        </p:spPr>
        <p:txBody>
          <a:bodyPr spcFirstLastPara="1" wrap="square" lIns="0" tIns="12700" rIns="0" bIns="0" anchor="t" anchorCtr="0">
            <a:spAutoFit/>
          </a:bodyPr>
          <a:lstStyle/>
          <a:p>
            <a:pPr marL="12700" lvl="0">
              <a:buSzPts val="4400"/>
            </a:pPr>
            <a:r>
              <a:rPr lang="en-US" sz="4400" dirty="0">
                <a:solidFill>
                  <a:schemeClr val="dk1"/>
                </a:solidFill>
                <a:latin typeface="Century Schoolbook"/>
                <a:ea typeface="Century Schoolbook"/>
                <a:cs typeface="Century Schoolbook"/>
                <a:sym typeface="Century Schoolbook"/>
              </a:rPr>
              <a:t>Single neuron example</a:t>
            </a:r>
          </a:p>
        </p:txBody>
      </p:sp>
      <p:sp>
        <p:nvSpPr>
          <p:cNvPr id="245" name="Google Shape;245;p23"/>
          <p:cNvSpPr txBox="1"/>
          <p:nvPr/>
        </p:nvSpPr>
        <p:spPr>
          <a:xfrm>
            <a:off x="553915" y="1350425"/>
            <a:ext cx="11315700" cy="4112521"/>
          </a:xfrm>
          <a:prstGeom prst="rect">
            <a:avLst/>
          </a:prstGeom>
          <a:noFill/>
          <a:ln>
            <a:noFill/>
          </a:ln>
        </p:spPr>
        <p:txBody>
          <a:bodyPr spcFirstLastPara="1" wrap="square" lIns="0" tIns="8875" rIns="0" bIns="0" anchor="t" anchorCtr="0">
            <a:spAutoFit/>
          </a:bodyPr>
          <a:lstStyle/>
          <a:p>
            <a:pPr marL="355600" marR="5080" lvl="0" indent="-342900">
              <a:lnSpc>
                <a:spcPct val="100699"/>
              </a:lnSpc>
              <a:buSzPts val="3200"/>
              <a:buFont typeface="Arial" panose="020B0604020202020204" pitchFamily="34" charset="0"/>
              <a:buChar char="•"/>
            </a:pPr>
            <a:r>
              <a:rPr lang="en-US" sz="2400" dirty="0">
                <a:solidFill>
                  <a:schemeClr val="dk1"/>
                </a:solidFill>
                <a:latin typeface="+mn-lt"/>
                <a:ea typeface="Century Schoolbook"/>
                <a:cs typeface="Century Schoolbook"/>
                <a:sym typeface="Century Schoolbook"/>
              </a:rPr>
              <a:t>The idea is to set the variance of the weight matrix to be 1/n, where n is the number of input features going into the neuron. This helps to ensure that the sum of the weights multiplied by the inputs does not become too large or too small. For </a:t>
            </a:r>
            <a:r>
              <a:rPr lang="en-US" sz="2400" dirty="0" err="1">
                <a:solidFill>
                  <a:schemeClr val="dk1"/>
                </a:solidFill>
                <a:latin typeface="+mn-lt"/>
                <a:ea typeface="Century Schoolbook"/>
                <a:cs typeface="Century Schoolbook"/>
                <a:sym typeface="Century Schoolbook"/>
              </a:rPr>
              <a:t>ReLU</a:t>
            </a:r>
            <a:r>
              <a:rPr lang="en-US" sz="2400" dirty="0">
                <a:solidFill>
                  <a:schemeClr val="dk1"/>
                </a:solidFill>
                <a:latin typeface="+mn-lt"/>
                <a:ea typeface="Century Schoolbook"/>
                <a:cs typeface="Century Schoolbook"/>
                <a:sym typeface="Century Schoolbook"/>
              </a:rPr>
              <a:t> activation function, it turns out that setting the variance to 2/n works better.</a:t>
            </a:r>
          </a:p>
          <a:p>
            <a:pPr marL="12700" marR="5080" lvl="0">
              <a:lnSpc>
                <a:spcPct val="100699"/>
              </a:lnSpc>
              <a:buSzPts val="3200"/>
            </a:pPr>
            <a:endParaRPr lang="en-US" sz="2400" dirty="0">
              <a:solidFill>
                <a:schemeClr val="dk1"/>
              </a:solidFill>
              <a:latin typeface="+mn-lt"/>
              <a:ea typeface="Century Schoolbook"/>
              <a:cs typeface="Century Schoolbook"/>
              <a:sym typeface="Century Schoolbook"/>
            </a:endParaRPr>
          </a:p>
          <a:p>
            <a:pPr marL="355600" marR="5080" lvl="0" indent="-342900">
              <a:lnSpc>
                <a:spcPct val="100699"/>
              </a:lnSpc>
              <a:buSzPts val="3200"/>
              <a:buFont typeface="Arial" panose="020B0604020202020204" pitchFamily="34" charset="0"/>
              <a:buChar char="•"/>
            </a:pPr>
            <a:r>
              <a:rPr lang="en-US" sz="2400" dirty="0">
                <a:solidFill>
                  <a:schemeClr val="dk1"/>
                </a:solidFill>
                <a:latin typeface="+mn-lt"/>
                <a:ea typeface="Century Schoolbook"/>
                <a:cs typeface="Century Schoolbook"/>
                <a:sym typeface="Century Schoolbook"/>
              </a:rPr>
              <a:t>For a deep neural network, the weight initialization is generalized by setting the weight matrix to be </a:t>
            </a:r>
            <a:r>
              <a:rPr lang="en-US" sz="2400" dirty="0" err="1">
                <a:solidFill>
                  <a:schemeClr val="dk1"/>
                </a:solidFill>
                <a:latin typeface="+mn-lt"/>
                <a:ea typeface="Century Schoolbook"/>
                <a:cs typeface="Century Schoolbook"/>
                <a:sym typeface="Century Schoolbook"/>
              </a:rPr>
              <a:t>np.random.randn</a:t>
            </a:r>
            <a:r>
              <a:rPr lang="en-US" sz="2400" dirty="0">
                <a:solidFill>
                  <a:schemeClr val="dk1"/>
                </a:solidFill>
                <a:latin typeface="+mn-lt"/>
                <a:ea typeface="Century Schoolbook"/>
                <a:cs typeface="Century Schoolbook"/>
                <a:sym typeface="Century Schoolbook"/>
              </a:rPr>
              <a:t> times the square root of 2/n(l-1), where n(l-1) is the number of units feeding into each unit in layer l. This initialization helps to reduce the vanishing and exploding gradients problem by setting each weight matrix to be close to 1.</a:t>
            </a:r>
          </a:p>
        </p:txBody>
      </p:sp>
      <p:pic>
        <p:nvPicPr>
          <p:cNvPr id="248" name="Google Shape;248;p2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249" name="Google Shape;249;p2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58</a:t>
            </a:fld>
            <a:endParaRPr dirty="0"/>
          </a:p>
        </p:txBody>
      </p:sp>
    </p:spTree>
    <p:extLst>
      <p:ext uri="{BB962C8B-B14F-4D97-AF65-F5344CB8AC3E}">
        <p14:creationId xmlns:p14="http://schemas.microsoft.com/office/powerpoint/2010/main" val="4921866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243"/>
        <p:cNvGrpSpPr/>
        <p:nvPr/>
      </p:nvGrpSpPr>
      <p:grpSpPr>
        <a:xfrm>
          <a:off x="0" y="0"/>
          <a:ext cx="0" cy="0"/>
          <a:chOff x="0" y="0"/>
          <a:chExt cx="0" cy="0"/>
        </a:xfrm>
      </p:grpSpPr>
      <p:sp>
        <p:nvSpPr>
          <p:cNvPr id="244" name="Google Shape;244;p23"/>
          <p:cNvSpPr txBox="1"/>
          <p:nvPr/>
        </p:nvSpPr>
        <p:spPr>
          <a:xfrm>
            <a:off x="261619" y="139696"/>
            <a:ext cx="10472853" cy="689932"/>
          </a:xfrm>
          <a:prstGeom prst="rect">
            <a:avLst/>
          </a:prstGeom>
          <a:noFill/>
          <a:ln>
            <a:noFill/>
          </a:ln>
        </p:spPr>
        <p:txBody>
          <a:bodyPr spcFirstLastPara="1" wrap="square" lIns="0" tIns="12700" rIns="0" bIns="0" anchor="t" anchorCtr="0">
            <a:spAutoFit/>
          </a:bodyPr>
          <a:lstStyle/>
          <a:p>
            <a:pPr marL="12700" lvl="0">
              <a:buSzPts val="4400"/>
            </a:pPr>
            <a:r>
              <a:rPr lang="en-US" sz="4400" dirty="0">
                <a:solidFill>
                  <a:schemeClr val="dk1"/>
                </a:solidFill>
                <a:latin typeface="Century Schoolbook"/>
                <a:ea typeface="Century Schoolbook"/>
                <a:cs typeface="Century Schoolbook"/>
                <a:sym typeface="Century Schoolbook"/>
              </a:rPr>
              <a:t>Single neuron example</a:t>
            </a:r>
          </a:p>
        </p:txBody>
      </p:sp>
      <p:sp>
        <p:nvSpPr>
          <p:cNvPr id="245" name="Google Shape;245;p23"/>
          <p:cNvSpPr txBox="1"/>
          <p:nvPr/>
        </p:nvSpPr>
        <p:spPr>
          <a:xfrm>
            <a:off x="553915" y="1350425"/>
            <a:ext cx="11315700" cy="5231673"/>
          </a:xfrm>
          <a:prstGeom prst="rect">
            <a:avLst/>
          </a:prstGeom>
          <a:noFill/>
          <a:ln>
            <a:noFill/>
          </a:ln>
        </p:spPr>
        <p:txBody>
          <a:bodyPr spcFirstLastPara="1" wrap="square" lIns="0" tIns="8875" rIns="0" bIns="0" anchor="t" anchorCtr="0">
            <a:spAutoFit/>
          </a:bodyPr>
          <a:lstStyle/>
          <a:p>
            <a:pPr marL="355600" marR="5080" lvl="0" indent="-342900">
              <a:lnSpc>
                <a:spcPct val="100699"/>
              </a:lnSpc>
              <a:buSzPts val="3200"/>
              <a:buFont typeface="Arial" panose="020B0604020202020204" pitchFamily="34" charset="0"/>
              <a:buChar char="•"/>
            </a:pPr>
            <a:r>
              <a:rPr lang="en-US" sz="2400" dirty="0">
                <a:solidFill>
                  <a:schemeClr val="dk1"/>
                </a:solidFill>
                <a:latin typeface="+mn-lt"/>
                <a:ea typeface="Century Schoolbook"/>
                <a:cs typeface="Century Schoolbook"/>
                <a:sym typeface="Century Schoolbook"/>
              </a:rPr>
              <a:t>Other variants of weight initialization for different activation functions:</a:t>
            </a:r>
          </a:p>
          <a:p>
            <a:pPr marL="12700" marR="5080" lvl="0">
              <a:lnSpc>
                <a:spcPct val="100699"/>
              </a:lnSpc>
              <a:buSzPts val="3200"/>
            </a:pPr>
            <a:r>
              <a:rPr lang="en-US" sz="2400" dirty="0">
                <a:solidFill>
                  <a:schemeClr val="dk1"/>
                </a:solidFill>
                <a:latin typeface="+mn-lt"/>
                <a:ea typeface="Century Schoolbook"/>
                <a:cs typeface="Century Schoolbook"/>
                <a:sym typeface="Century Schoolbook"/>
              </a:rPr>
              <a:t>	- The </a:t>
            </a:r>
            <a:r>
              <a:rPr lang="en-US" sz="2400" dirty="0" err="1">
                <a:solidFill>
                  <a:schemeClr val="dk1"/>
                </a:solidFill>
                <a:latin typeface="+mn-lt"/>
                <a:ea typeface="Century Schoolbook"/>
                <a:cs typeface="Century Schoolbook"/>
                <a:sym typeface="Century Schoolbook"/>
              </a:rPr>
              <a:t>TanH</a:t>
            </a:r>
            <a:r>
              <a:rPr lang="en-US" sz="2400" dirty="0">
                <a:solidFill>
                  <a:schemeClr val="dk1"/>
                </a:solidFill>
                <a:latin typeface="+mn-lt"/>
                <a:ea typeface="Century Schoolbook"/>
                <a:cs typeface="Century Schoolbook"/>
                <a:sym typeface="Century Schoolbook"/>
              </a:rPr>
              <a:t> activation function. The Xavier initialization is used for </a:t>
            </a:r>
            <a:r>
              <a:rPr lang="en-US" sz="2400" dirty="0" err="1">
                <a:solidFill>
                  <a:schemeClr val="dk1"/>
                </a:solidFill>
                <a:latin typeface="+mn-lt"/>
                <a:ea typeface="Century Schoolbook"/>
                <a:cs typeface="Century Schoolbook"/>
                <a:sym typeface="Century Schoolbook"/>
              </a:rPr>
              <a:t>TanH</a:t>
            </a:r>
            <a:r>
              <a:rPr lang="en-US" sz="2400" dirty="0">
                <a:solidFill>
                  <a:schemeClr val="dk1"/>
                </a:solidFill>
                <a:latin typeface="+mn-lt"/>
                <a:ea typeface="Century Schoolbook"/>
                <a:cs typeface="Century Schoolbook"/>
                <a:sym typeface="Century Schoolbook"/>
              </a:rPr>
              <a:t> activation function, and it involves setting the variance to be 1/n instead of 2/n.</a:t>
            </a:r>
          </a:p>
          <a:p>
            <a:pPr marL="12700" marR="5080" lvl="0">
              <a:lnSpc>
                <a:spcPct val="100699"/>
              </a:lnSpc>
              <a:buSzPts val="3200"/>
            </a:pPr>
            <a:r>
              <a:rPr lang="en-US" sz="2400" dirty="0">
                <a:solidFill>
                  <a:schemeClr val="dk1"/>
                </a:solidFill>
                <a:latin typeface="+mn-lt"/>
                <a:ea typeface="Century Schoolbook"/>
                <a:cs typeface="Century Schoolbook"/>
                <a:sym typeface="Century Schoolbook"/>
              </a:rPr>
              <a:t>	- Another version, taught by </a:t>
            </a:r>
            <a:r>
              <a:rPr lang="en-US" sz="2400" dirty="0" err="1">
                <a:solidFill>
                  <a:schemeClr val="dk1"/>
                </a:solidFill>
                <a:latin typeface="+mn-lt"/>
                <a:ea typeface="Century Schoolbook"/>
                <a:cs typeface="Century Schoolbook"/>
                <a:sym typeface="Century Schoolbook"/>
              </a:rPr>
              <a:t>Yoshua</a:t>
            </a:r>
            <a:r>
              <a:rPr lang="en-US" sz="2400" dirty="0">
                <a:solidFill>
                  <a:schemeClr val="dk1"/>
                </a:solidFill>
                <a:latin typeface="+mn-lt"/>
                <a:ea typeface="Century Schoolbook"/>
                <a:cs typeface="Century Schoolbook"/>
                <a:sym typeface="Century Schoolbook"/>
              </a:rPr>
              <a:t> </a:t>
            </a:r>
            <a:r>
              <a:rPr lang="en-US" sz="2400" dirty="0" err="1">
                <a:solidFill>
                  <a:schemeClr val="dk1"/>
                </a:solidFill>
                <a:latin typeface="+mn-lt"/>
                <a:ea typeface="Century Schoolbook"/>
                <a:cs typeface="Century Schoolbook"/>
                <a:sym typeface="Century Schoolbook"/>
              </a:rPr>
              <a:t>Bengio</a:t>
            </a:r>
            <a:r>
              <a:rPr lang="en-US" sz="2400" dirty="0">
                <a:solidFill>
                  <a:schemeClr val="dk1"/>
                </a:solidFill>
                <a:latin typeface="+mn-lt"/>
                <a:ea typeface="Century Schoolbook"/>
                <a:cs typeface="Century Schoolbook"/>
                <a:sym typeface="Century Schoolbook"/>
              </a:rPr>
              <a:t> and colleagues, uses a different formula that has some theoretical justification.</a:t>
            </a:r>
          </a:p>
          <a:p>
            <a:pPr marL="355600" marR="5080" lvl="0" indent="-342900">
              <a:lnSpc>
                <a:spcPct val="100699"/>
              </a:lnSpc>
              <a:buSzPts val="3200"/>
              <a:buFont typeface="Arial" panose="020B0604020202020204" pitchFamily="34" charset="0"/>
              <a:buChar char="•"/>
            </a:pPr>
            <a:endParaRPr lang="en-US" sz="2400" dirty="0">
              <a:solidFill>
                <a:schemeClr val="dk1"/>
              </a:solidFill>
              <a:latin typeface="+mn-lt"/>
              <a:ea typeface="Century Schoolbook"/>
              <a:cs typeface="Century Schoolbook"/>
              <a:sym typeface="Century Schoolbook"/>
            </a:endParaRPr>
          </a:p>
          <a:p>
            <a:pPr marL="355600" marR="5080" lvl="0" indent="-342900">
              <a:lnSpc>
                <a:spcPct val="100699"/>
              </a:lnSpc>
              <a:buSzPts val="3200"/>
              <a:buFont typeface="Arial" panose="020B0604020202020204" pitchFamily="34" charset="0"/>
              <a:buChar char="•"/>
            </a:pPr>
            <a:r>
              <a:rPr lang="en-US" sz="2400" dirty="0">
                <a:solidFill>
                  <a:schemeClr val="dk1"/>
                </a:solidFill>
                <a:latin typeface="+mn-lt"/>
                <a:ea typeface="Century Schoolbook"/>
                <a:cs typeface="Century Schoolbook"/>
                <a:sym typeface="Century Schoolbook"/>
              </a:rPr>
              <a:t>In practice, all these formulas give a starting point for the variance of the weight initialization, which can be tuned with </a:t>
            </a:r>
            <a:r>
              <a:rPr lang="en-US" sz="2400" dirty="0" err="1">
                <a:solidFill>
                  <a:schemeClr val="dk1"/>
                </a:solidFill>
                <a:latin typeface="+mn-lt"/>
                <a:ea typeface="Century Schoolbook"/>
                <a:cs typeface="Century Schoolbook"/>
                <a:sym typeface="Century Schoolbook"/>
              </a:rPr>
              <a:t>hyperparameters</a:t>
            </a:r>
            <a:r>
              <a:rPr lang="en-US" sz="2400" dirty="0">
                <a:solidFill>
                  <a:schemeClr val="dk1"/>
                </a:solidFill>
                <a:latin typeface="+mn-lt"/>
                <a:ea typeface="Century Schoolbook"/>
                <a:cs typeface="Century Schoolbook"/>
                <a:sym typeface="Century Schoolbook"/>
              </a:rPr>
              <a:t>. Tuning this parameter can help reduce the vanishing and exploding gradients problem, but it is usually lower down in importance relative to other </a:t>
            </a:r>
            <a:r>
              <a:rPr lang="en-US" sz="2400" dirty="0" err="1">
                <a:solidFill>
                  <a:schemeClr val="dk1"/>
                </a:solidFill>
                <a:latin typeface="+mn-lt"/>
                <a:ea typeface="Century Schoolbook"/>
                <a:cs typeface="Century Schoolbook"/>
                <a:sym typeface="Century Schoolbook"/>
              </a:rPr>
              <a:t>hyperparameters</a:t>
            </a:r>
            <a:r>
              <a:rPr lang="en-US" sz="2400" dirty="0">
                <a:solidFill>
                  <a:schemeClr val="dk1"/>
                </a:solidFill>
                <a:latin typeface="+mn-lt"/>
                <a:ea typeface="Century Schoolbook"/>
                <a:cs typeface="Century Schoolbook"/>
                <a:sym typeface="Century Schoolbook"/>
              </a:rPr>
              <a:t>.</a:t>
            </a:r>
          </a:p>
          <a:p>
            <a:pPr marL="355600" marR="5080" lvl="0" indent="-342900">
              <a:lnSpc>
                <a:spcPct val="100699"/>
              </a:lnSpc>
              <a:buSzPts val="3200"/>
              <a:buFont typeface="Arial" panose="020B0604020202020204" pitchFamily="34" charset="0"/>
              <a:buChar char="•"/>
            </a:pPr>
            <a:endParaRPr lang="en-US" sz="2400" dirty="0">
              <a:solidFill>
                <a:schemeClr val="dk1"/>
              </a:solidFill>
              <a:latin typeface="+mn-lt"/>
              <a:ea typeface="Century Schoolbook"/>
              <a:cs typeface="Century Schoolbook"/>
              <a:sym typeface="Century Schoolbook"/>
            </a:endParaRPr>
          </a:p>
          <a:p>
            <a:pPr marL="355600" marR="5080" lvl="0" indent="-342900">
              <a:lnSpc>
                <a:spcPct val="100699"/>
              </a:lnSpc>
              <a:buSzPts val="3200"/>
              <a:buFont typeface="Arial" panose="020B0604020202020204" pitchFamily="34" charset="0"/>
              <a:buChar char="•"/>
            </a:pPr>
            <a:r>
              <a:rPr lang="en-US" sz="2400" dirty="0">
                <a:solidFill>
                  <a:schemeClr val="dk1"/>
                </a:solidFill>
                <a:latin typeface="+mn-lt"/>
                <a:ea typeface="Century Schoolbook"/>
                <a:cs typeface="Century Schoolbook"/>
                <a:sym typeface="Century Schoolbook"/>
              </a:rPr>
              <a:t>Overall, careful choice of weight initialization can help make neural networks train much more quickly, and avoid the problem of vanishing or exploding gradients.</a:t>
            </a:r>
          </a:p>
        </p:txBody>
      </p:sp>
      <p:pic>
        <p:nvPicPr>
          <p:cNvPr id="248" name="Google Shape;248;p2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249" name="Google Shape;249;p2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59</a:t>
            </a:fld>
            <a:endParaRPr dirty="0"/>
          </a:p>
        </p:txBody>
      </p:sp>
    </p:spTree>
    <p:extLst>
      <p:ext uri="{BB962C8B-B14F-4D97-AF65-F5344CB8AC3E}">
        <p14:creationId xmlns:p14="http://schemas.microsoft.com/office/powerpoint/2010/main" val="3104513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78"/>
        <p:cNvGrpSpPr/>
        <p:nvPr/>
      </p:nvGrpSpPr>
      <p:grpSpPr>
        <a:xfrm>
          <a:off x="0" y="0"/>
          <a:ext cx="0" cy="0"/>
          <a:chOff x="0" y="0"/>
          <a:chExt cx="0" cy="0"/>
        </a:xfrm>
      </p:grpSpPr>
      <p:sp>
        <p:nvSpPr>
          <p:cNvPr id="79" name="Google Shape;79;p4"/>
          <p:cNvSpPr txBox="1">
            <a:spLocks noGrp="1"/>
          </p:cNvSpPr>
          <p:nvPr>
            <p:ph type="title"/>
          </p:nvPr>
        </p:nvSpPr>
        <p:spPr>
          <a:xfrm>
            <a:off x="261620" y="139696"/>
            <a:ext cx="482917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a:latin typeface="Century Schoolbook"/>
                <a:ea typeface="Century Schoolbook"/>
                <a:cs typeface="Century Schoolbook"/>
                <a:sym typeface="Century Schoolbook"/>
              </a:rPr>
              <a:t>Train/dev/test sets</a:t>
            </a:r>
            <a:endParaRPr sz="4400">
              <a:latin typeface="Century Schoolbook"/>
              <a:ea typeface="Century Schoolbook"/>
              <a:cs typeface="Century Schoolbook"/>
              <a:sym typeface="Century Schoolbook"/>
            </a:endParaRPr>
          </a:p>
        </p:txBody>
      </p:sp>
      <p:pic>
        <p:nvPicPr>
          <p:cNvPr id="80" name="Google Shape;80;p4" descr="What is the difference between Training dataset, Testing Dataset,  Validation dataset? What is the Common Ratio? | i2tutorials"/>
          <p:cNvPicPr preferRelativeResize="0"/>
          <p:nvPr/>
        </p:nvPicPr>
        <p:blipFill rotWithShape="1">
          <a:blip r:embed="rId3">
            <a:alphaModFix/>
          </a:blip>
          <a:srcRect/>
          <a:stretch/>
        </p:blipFill>
        <p:spPr>
          <a:xfrm>
            <a:off x="533400" y="3124200"/>
            <a:ext cx="9582150" cy="3429000"/>
          </a:xfrm>
          <a:prstGeom prst="rect">
            <a:avLst/>
          </a:prstGeom>
          <a:noFill/>
          <a:ln>
            <a:noFill/>
          </a:ln>
        </p:spPr>
      </p:pic>
      <p:sp>
        <p:nvSpPr>
          <p:cNvPr id="81" name="Google Shape;81;p4" descr="About Train, Validation and Test Sets in Machine Learning | by Tarang Shah  | Towards Data Science"/>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2" name="Google Shape;82;p4" descr="About Train, Validation and Test Sets in Machine Learning | by Tarang Shah  | Towards Data Science"/>
          <p:cNvSpPr/>
          <p:nvPr/>
        </p:nvSpPr>
        <p:spPr>
          <a:xfrm>
            <a:off x="6096000" y="1905000"/>
            <a:ext cx="1828800" cy="1828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83" name="Google Shape;83;p4" descr="Train, Validation and Test Sets in Machine Learning: Simplified | Data  Science and Machine Learning | Kaggle"/>
          <p:cNvPicPr preferRelativeResize="0"/>
          <p:nvPr/>
        </p:nvPicPr>
        <p:blipFill rotWithShape="1">
          <a:blip r:embed="rId4">
            <a:alphaModFix/>
          </a:blip>
          <a:srcRect/>
          <a:stretch/>
        </p:blipFill>
        <p:spPr>
          <a:xfrm>
            <a:off x="914400" y="988056"/>
            <a:ext cx="7391400" cy="1762125"/>
          </a:xfrm>
          <a:prstGeom prst="rect">
            <a:avLst/>
          </a:prstGeom>
          <a:noFill/>
          <a:ln>
            <a:noFill/>
          </a:ln>
        </p:spPr>
      </p:pic>
      <p:pic>
        <p:nvPicPr>
          <p:cNvPr id="84" name="Google Shape;84;p4"/>
          <p:cNvPicPr preferRelativeResize="0"/>
          <p:nvPr/>
        </p:nvPicPr>
        <p:blipFill rotWithShape="1">
          <a:blip r:embed="rId5">
            <a:alphaModFix/>
          </a:blip>
          <a:srcRect/>
          <a:stretch/>
        </p:blipFill>
        <p:spPr>
          <a:xfrm>
            <a:off x="10734473" y="0"/>
            <a:ext cx="1448025" cy="796414"/>
          </a:xfrm>
          <a:prstGeom prst="rect">
            <a:avLst/>
          </a:prstGeom>
          <a:noFill/>
          <a:ln>
            <a:noFill/>
          </a:ln>
        </p:spPr>
      </p:pic>
      <p:sp>
        <p:nvSpPr>
          <p:cNvPr id="85" name="Google Shape;85;p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334"/>
        <p:cNvGrpSpPr/>
        <p:nvPr/>
      </p:nvGrpSpPr>
      <p:grpSpPr>
        <a:xfrm>
          <a:off x="0" y="0"/>
          <a:ext cx="0" cy="0"/>
          <a:chOff x="0" y="0"/>
          <a:chExt cx="0" cy="0"/>
        </a:xfrm>
      </p:grpSpPr>
      <p:pic>
        <p:nvPicPr>
          <p:cNvPr id="335" name="Google Shape;335;p32"/>
          <p:cNvPicPr preferRelativeResize="0"/>
          <p:nvPr/>
        </p:nvPicPr>
        <p:blipFill rotWithShape="1">
          <a:blip r:embed="rId3">
            <a:alphaModFix/>
          </a:blip>
          <a:srcRect/>
          <a:stretch/>
        </p:blipFill>
        <p:spPr>
          <a:xfrm>
            <a:off x="0" y="179400"/>
            <a:ext cx="12192002" cy="5781580"/>
          </a:xfrm>
          <a:prstGeom prst="rect">
            <a:avLst/>
          </a:prstGeom>
          <a:noFill/>
          <a:ln>
            <a:noFill/>
          </a:ln>
        </p:spPr>
      </p:pic>
      <p:pic>
        <p:nvPicPr>
          <p:cNvPr id="336" name="Google Shape;336;p32"/>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337" name="Google Shape;337;p32"/>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341"/>
        <p:cNvGrpSpPr/>
        <p:nvPr/>
      </p:nvGrpSpPr>
      <p:grpSpPr>
        <a:xfrm>
          <a:off x="0" y="0"/>
          <a:ext cx="0" cy="0"/>
          <a:chOff x="0" y="0"/>
          <a:chExt cx="0" cy="0"/>
        </a:xfrm>
      </p:grpSpPr>
      <p:sp>
        <p:nvSpPr>
          <p:cNvPr id="342" name="Google Shape;342;p33"/>
          <p:cNvSpPr txBox="1"/>
          <p:nvPr/>
        </p:nvSpPr>
        <p:spPr>
          <a:xfrm>
            <a:off x="4919688" y="3653367"/>
            <a:ext cx="7272312" cy="2020671"/>
          </a:xfrm>
          <a:prstGeom prst="rect">
            <a:avLst/>
          </a:prstGeom>
          <a:noFill/>
          <a:ln>
            <a:noFill/>
          </a:ln>
        </p:spPr>
        <p:txBody>
          <a:bodyPr spcFirstLastPara="1" wrap="square" lIns="0" tIns="26025" rIns="0" bIns="0" anchor="t" anchorCtr="0">
            <a:spAutoFit/>
          </a:bodyPr>
          <a:lstStyle/>
          <a:p>
            <a:pPr marL="1892935" marR="5080" lvl="0" indent="-1880870" algn="l" rtl="0">
              <a:lnSpc>
                <a:spcPct val="119814"/>
              </a:lnSpc>
              <a:spcBef>
                <a:spcPts val="0"/>
              </a:spcBef>
              <a:spcAft>
                <a:spcPts val="0"/>
              </a:spcAft>
              <a:buClr>
                <a:srgbClr val="000000"/>
              </a:buClr>
              <a:buSzPts val="5400"/>
              <a:buFont typeface="Arial"/>
              <a:buNone/>
            </a:pPr>
            <a:r>
              <a:rPr lang="en-US" sz="5400" b="0" i="0" u="none" strike="noStrike" cap="none" dirty="0">
                <a:solidFill>
                  <a:schemeClr val="dk1"/>
                </a:solidFill>
                <a:latin typeface="Calibri"/>
                <a:ea typeface="Calibri"/>
                <a:cs typeface="Calibri"/>
                <a:sym typeface="Calibri"/>
              </a:rPr>
              <a:t>Numerical approximation  of gradients</a:t>
            </a:r>
            <a:endParaRPr sz="5400" b="0" i="0" u="none" strike="noStrike" cap="none" dirty="0">
              <a:solidFill>
                <a:schemeClr val="dk1"/>
              </a:solidFill>
              <a:latin typeface="Calibri"/>
              <a:ea typeface="Calibri"/>
              <a:cs typeface="Calibri"/>
              <a:sym typeface="Calibri"/>
            </a:endParaRPr>
          </a:p>
        </p:txBody>
      </p:sp>
      <p:sp>
        <p:nvSpPr>
          <p:cNvPr id="343" name="Google Shape;343;p33"/>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44" name="Google Shape;344;p33"/>
          <p:cNvSpPr txBox="1">
            <a:spLocks noGrp="1"/>
          </p:cNvSpPr>
          <p:nvPr>
            <p:ph type="body" idx="1"/>
          </p:nvPr>
        </p:nvSpPr>
        <p:spPr>
          <a:xfrm>
            <a:off x="419725" y="1418175"/>
            <a:ext cx="11891700" cy="2040300"/>
          </a:xfrm>
          <a:prstGeom prst="rect">
            <a:avLst/>
          </a:prstGeom>
          <a:noFill/>
          <a:ln>
            <a:noFill/>
          </a:ln>
        </p:spPr>
        <p:txBody>
          <a:bodyPr spcFirstLastPara="1" wrap="square" lIns="0" tIns="110475" rIns="0" bIns="0" anchor="t" anchorCtr="0">
            <a:spAutoFit/>
          </a:bodyPr>
          <a:lstStyle/>
          <a:p>
            <a:pPr marL="4758690" marR="5080" lvl="0" indent="967739" algn="l" rtl="0">
              <a:lnSpc>
                <a:spcPct val="108833"/>
              </a:lnSpc>
              <a:spcBef>
                <a:spcPts val="0"/>
              </a:spcBef>
              <a:spcAft>
                <a:spcPts val="0"/>
              </a:spcAft>
              <a:buSzPts val="1400"/>
              <a:buNone/>
            </a:pPr>
            <a:r>
              <a:rPr lang="en-US" dirty="0"/>
              <a:t>Setting up your  optimization problem</a:t>
            </a:r>
            <a:endParaRPr dirty="0"/>
          </a:p>
        </p:txBody>
      </p:sp>
      <p:pic>
        <p:nvPicPr>
          <p:cNvPr id="345" name="Google Shape;345;p33"/>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346" name="Google Shape;346;p3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243"/>
        <p:cNvGrpSpPr/>
        <p:nvPr/>
      </p:nvGrpSpPr>
      <p:grpSpPr>
        <a:xfrm>
          <a:off x="0" y="0"/>
          <a:ext cx="0" cy="0"/>
          <a:chOff x="0" y="0"/>
          <a:chExt cx="0" cy="0"/>
        </a:xfrm>
      </p:grpSpPr>
      <p:sp>
        <p:nvSpPr>
          <p:cNvPr id="244" name="Google Shape;244;p23"/>
          <p:cNvSpPr txBox="1"/>
          <p:nvPr/>
        </p:nvSpPr>
        <p:spPr>
          <a:xfrm>
            <a:off x="261619" y="139696"/>
            <a:ext cx="10472853" cy="689932"/>
          </a:xfrm>
          <a:prstGeom prst="rect">
            <a:avLst/>
          </a:prstGeom>
          <a:noFill/>
          <a:ln>
            <a:noFill/>
          </a:ln>
        </p:spPr>
        <p:txBody>
          <a:bodyPr spcFirstLastPara="1" wrap="square" lIns="0" tIns="12700" rIns="0" bIns="0" anchor="t" anchorCtr="0">
            <a:spAutoFit/>
          </a:bodyPr>
          <a:lstStyle/>
          <a:p>
            <a:pPr marL="12700" lvl="0">
              <a:buSzPts val="4400"/>
            </a:pPr>
            <a:r>
              <a:rPr lang="en-US" sz="4400" dirty="0">
                <a:solidFill>
                  <a:schemeClr val="dk1"/>
                </a:solidFill>
                <a:latin typeface="Century Schoolbook"/>
                <a:ea typeface="Century Schoolbook"/>
                <a:cs typeface="Century Schoolbook"/>
                <a:sym typeface="Century Schoolbook"/>
              </a:rPr>
              <a:t>Checking your derivative computation</a:t>
            </a:r>
          </a:p>
        </p:txBody>
      </p:sp>
      <p:sp>
        <p:nvSpPr>
          <p:cNvPr id="245" name="Google Shape;245;p23"/>
          <p:cNvSpPr txBox="1"/>
          <p:nvPr/>
        </p:nvSpPr>
        <p:spPr>
          <a:xfrm>
            <a:off x="553915" y="1350425"/>
            <a:ext cx="11315700" cy="4858623"/>
          </a:xfrm>
          <a:prstGeom prst="rect">
            <a:avLst/>
          </a:prstGeom>
          <a:noFill/>
          <a:ln>
            <a:noFill/>
          </a:ln>
        </p:spPr>
        <p:txBody>
          <a:bodyPr spcFirstLastPara="1" wrap="square" lIns="0" tIns="8875" rIns="0" bIns="0" anchor="t" anchorCtr="0">
            <a:spAutoFit/>
          </a:bodyPr>
          <a:lstStyle/>
          <a:p>
            <a:pPr marL="355600" marR="5080" lvl="0" indent="-342900">
              <a:lnSpc>
                <a:spcPct val="100699"/>
              </a:lnSpc>
              <a:buSzPts val="3200"/>
              <a:buFont typeface="Arial" panose="020B0604020202020204" pitchFamily="34" charset="0"/>
              <a:buChar char="•"/>
            </a:pPr>
            <a:r>
              <a:rPr lang="en-US" sz="2400" dirty="0">
                <a:solidFill>
                  <a:schemeClr val="dk1"/>
                </a:solidFill>
                <a:latin typeface="+mn-lt"/>
                <a:ea typeface="Century Schoolbook"/>
                <a:cs typeface="Century Schoolbook"/>
                <a:sym typeface="Century Schoolbook"/>
              </a:rPr>
              <a:t>Backpropagation is a commonly used algorithm in neural networks to calculate the gradient of the loss function with respect to the network parameters. It is used to train the network by adjusting the weights and biases to minimize the loss. However, implementing backpropagation can be complex and there may be errors in the implementation. To ensure that the implementation is correct, gradient checking can be used.</a:t>
            </a:r>
          </a:p>
          <a:p>
            <a:pPr marL="12700" marR="5080" lvl="0">
              <a:lnSpc>
                <a:spcPct val="100699"/>
              </a:lnSpc>
              <a:buSzPts val="3200"/>
            </a:pPr>
            <a:endParaRPr lang="en-US" sz="2400" dirty="0">
              <a:solidFill>
                <a:schemeClr val="dk1"/>
              </a:solidFill>
              <a:latin typeface="+mn-lt"/>
              <a:ea typeface="Century Schoolbook"/>
              <a:cs typeface="Century Schoolbook"/>
              <a:sym typeface="Century Schoolbook"/>
            </a:endParaRPr>
          </a:p>
          <a:p>
            <a:pPr marL="355600" marR="5080" lvl="0" indent="-342900">
              <a:lnSpc>
                <a:spcPct val="100699"/>
              </a:lnSpc>
              <a:buSzPts val="3200"/>
              <a:buFont typeface="Arial" panose="020B0604020202020204" pitchFamily="34" charset="0"/>
              <a:buChar char="•"/>
            </a:pPr>
            <a:r>
              <a:rPr lang="en-US" sz="2400" dirty="0">
                <a:solidFill>
                  <a:schemeClr val="dk1"/>
                </a:solidFill>
                <a:latin typeface="+mn-lt"/>
                <a:ea typeface="Century Schoolbook"/>
                <a:cs typeface="Century Schoolbook"/>
                <a:sym typeface="Century Schoolbook"/>
              </a:rPr>
              <a:t>Gradient checking is a numerical method used to verify whether the gradient of a function is calculated correctly. It works by approximating the derivative using a two-sided difference formula. Instead of just nudging the parameter to the right to get theta plus epsilon, the parameter is nudged to the right and left to get theta minus epsilon and theta plus epsilon, respectively. Then, the height over the width of a larger triangle is computed to get a better estimate of the derivative.</a:t>
            </a:r>
          </a:p>
        </p:txBody>
      </p:sp>
      <p:pic>
        <p:nvPicPr>
          <p:cNvPr id="248" name="Google Shape;248;p2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249" name="Google Shape;249;p2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62</a:t>
            </a:fld>
            <a:endParaRPr dirty="0"/>
          </a:p>
        </p:txBody>
      </p:sp>
    </p:spTree>
    <p:extLst>
      <p:ext uri="{BB962C8B-B14F-4D97-AF65-F5344CB8AC3E}">
        <p14:creationId xmlns:p14="http://schemas.microsoft.com/office/powerpoint/2010/main" val="2614415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4"/>
          <p:cNvSpPr txBox="1">
            <a:spLocks noGrp="1"/>
          </p:cNvSpPr>
          <p:nvPr>
            <p:ph type="body" idx="1"/>
          </p:nvPr>
        </p:nvSpPr>
        <p:spPr>
          <a:xfrm>
            <a:off x="152401" y="-1"/>
            <a:ext cx="10744199" cy="67710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sz="4400"/>
              <a:t>Checking your derivative computation</a:t>
            </a:r>
            <a:endParaRPr/>
          </a:p>
        </p:txBody>
      </p:sp>
      <p:pic>
        <p:nvPicPr>
          <p:cNvPr id="352" name="Google Shape;352;p34"/>
          <p:cNvPicPr preferRelativeResize="0"/>
          <p:nvPr/>
        </p:nvPicPr>
        <p:blipFill rotWithShape="1">
          <a:blip r:embed="rId3">
            <a:alphaModFix/>
          </a:blip>
          <a:srcRect/>
          <a:stretch/>
        </p:blipFill>
        <p:spPr>
          <a:xfrm>
            <a:off x="228600" y="1066800"/>
            <a:ext cx="9737014" cy="5334000"/>
          </a:xfrm>
          <a:prstGeom prst="rect">
            <a:avLst/>
          </a:prstGeom>
          <a:noFill/>
          <a:ln>
            <a:noFill/>
          </a:ln>
        </p:spPr>
      </p:pic>
      <p:pic>
        <p:nvPicPr>
          <p:cNvPr id="353" name="Google Shape;353;p34"/>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354" name="Google Shape;354;p34"/>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5"/>
          <p:cNvSpPr txBox="1">
            <a:spLocks noGrp="1"/>
          </p:cNvSpPr>
          <p:nvPr>
            <p:ph type="body" idx="1"/>
          </p:nvPr>
        </p:nvSpPr>
        <p:spPr>
          <a:xfrm>
            <a:off x="34771" y="76201"/>
            <a:ext cx="9414029" cy="7620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sz="4000"/>
              <a:t>Checking your derivative computation</a:t>
            </a:r>
            <a:endParaRPr/>
          </a:p>
          <a:p>
            <a:pPr marL="0" lvl="0" indent="0" algn="l" rtl="0">
              <a:lnSpc>
                <a:spcPct val="100000"/>
              </a:lnSpc>
              <a:spcBef>
                <a:spcPts val="0"/>
              </a:spcBef>
              <a:spcAft>
                <a:spcPts val="0"/>
              </a:spcAft>
              <a:buSzPts val="1400"/>
              <a:buNone/>
            </a:pPr>
            <a:endParaRPr/>
          </a:p>
        </p:txBody>
      </p:sp>
      <p:pic>
        <p:nvPicPr>
          <p:cNvPr id="361" name="Google Shape;361;p35"/>
          <p:cNvPicPr preferRelativeResize="0"/>
          <p:nvPr/>
        </p:nvPicPr>
        <p:blipFill rotWithShape="1">
          <a:blip r:embed="rId3">
            <a:alphaModFix/>
          </a:blip>
          <a:srcRect/>
          <a:stretch/>
        </p:blipFill>
        <p:spPr>
          <a:xfrm>
            <a:off x="762000" y="1371600"/>
            <a:ext cx="4267200" cy="4391025"/>
          </a:xfrm>
          <a:prstGeom prst="rect">
            <a:avLst/>
          </a:prstGeom>
          <a:noFill/>
          <a:ln>
            <a:noFill/>
          </a:ln>
        </p:spPr>
      </p:pic>
      <p:sp>
        <p:nvSpPr>
          <p:cNvPr id="362" name="Google Shape;362;p35"/>
          <p:cNvSpPr txBox="1"/>
          <p:nvPr/>
        </p:nvSpPr>
        <p:spPr>
          <a:xfrm>
            <a:off x="6453301" y="1376075"/>
            <a:ext cx="6232200" cy="369300"/>
          </a:xfrm>
          <a:prstGeom prst="rect">
            <a:avLst/>
          </a:prstGeom>
          <a:blipFill rotWithShape="1">
            <a:blip r:embed="rId4">
              <a:alphaModFix/>
            </a:blip>
            <a:stretch>
              <a:fillRect l="-878" t="-8193" b="-2458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63" name="Google Shape;363;p35"/>
          <p:cNvSpPr txBox="1"/>
          <p:nvPr/>
        </p:nvSpPr>
        <p:spPr>
          <a:xfrm>
            <a:off x="6191133" y="2283238"/>
            <a:ext cx="3669300" cy="630000"/>
          </a:xfrm>
          <a:prstGeom prst="rect">
            <a:avLst/>
          </a:pr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64" name="Google Shape;364;p35"/>
          <p:cNvSpPr txBox="1"/>
          <p:nvPr/>
        </p:nvSpPr>
        <p:spPr>
          <a:xfrm>
            <a:off x="5029200" y="3426354"/>
            <a:ext cx="6232200" cy="648000"/>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65" name="Google Shape;365;p35"/>
          <p:cNvSpPr txBox="1"/>
          <p:nvPr/>
        </p:nvSpPr>
        <p:spPr>
          <a:xfrm>
            <a:off x="6591306" y="4829836"/>
            <a:ext cx="1959600" cy="369300"/>
          </a:xfrm>
          <a:prstGeom prst="rect">
            <a:avLst/>
          </a:prstGeom>
          <a:blipFill rotWithShape="1">
            <a:blip r:embed="rId7">
              <a:alphaModFix/>
            </a:blip>
            <a:stretch>
              <a:fillRect t="-9834" b="-2458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66" name="Google Shape;366;p35"/>
          <p:cNvSpPr txBox="1"/>
          <p:nvPr/>
        </p:nvSpPr>
        <p:spPr>
          <a:xfrm>
            <a:off x="0" y="3743611"/>
            <a:ext cx="1295400" cy="369332"/>
          </a:xfrm>
          <a:prstGeom prst="rect">
            <a:avLst/>
          </a:prstGeom>
          <a:blipFill rotWithShape="1">
            <a:blip r:embed="rId8">
              <a:alphaModFix/>
            </a:blip>
            <a:stretch>
              <a:fillRect b="-1311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67" name="Google Shape;367;p35"/>
          <p:cNvSpPr txBox="1"/>
          <p:nvPr/>
        </p:nvSpPr>
        <p:spPr>
          <a:xfrm>
            <a:off x="95065" y="3292246"/>
            <a:ext cx="1105270" cy="369332"/>
          </a:xfrm>
          <a:prstGeom prst="rect">
            <a:avLst/>
          </a:prstGeom>
          <a:blipFill rotWithShape="1">
            <a:blip r:embed="rId9">
              <a:alphaModFix/>
            </a:blip>
            <a:stretch>
              <a:fillRect l="-1100" b="-1311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368" name="Google Shape;368;p35"/>
          <p:cNvCxnSpPr/>
          <p:nvPr/>
        </p:nvCxnSpPr>
        <p:spPr>
          <a:xfrm>
            <a:off x="2286000" y="3572567"/>
            <a:ext cx="0" cy="355710"/>
          </a:xfrm>
          <a:prstGeom prst="straightConnector1">
            <a:avLst/>
          </a:prstGeom>
          <a:noFill/>
          <a:ln w="9525" cap="flat" cmpd="sng">
            <a:solidFill>
              <a:srgbClr val="4A7DBA"/>
            </a:solidFill>
            <a:prstDash val="solid"/>
            <a:round/>
            <a:headEnd type="triangle" w="med" len="med"/>
            <a:tailEnd type="triangle" w="med" len="med"/>
          </a:ln>
        </p:spPr>
      </p:cxnSp>
      <p:sp>
        <p:nvSpPr>
          <p:cNvPr id="369" name="Google Shape;369;p35"/>
          <p:cNvSpPr txBox="1"/>
          <p:nvPr/>
        </p:nvSpPr>
        <p:spPr>
          <a:xfrm>
            <a:off x="2384764" y="3533695"/>
            <a:ext cx="2357021" cy="369332"/>
          </a:xfrm>
          <a:prstGeom prst="rect">
            <a:avLst/>
          </a:prstGeom>
          <a:blipFill rotWithShape="1">
            <a:blip r:embed="rId10">
              <a:alphaModFix/>
            </a:blip>
            <a:stretch>
              <a:fillRect b="-13329"/>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370" name="Google Shape;370;p35"/>
          <p:cNvCxnSpPr/>
          <p:nvPr/>
        </p:nvCxnSpPr>
        <p:spPr>
          <a:xfrm rot="10800000">
            <a:off x="1828800" y="4087693"/>
            <a:ext cx="255417" cy="0"/>
          </a:xfrm>
          <a:prstGeom prst="straightConnector1">
            <a:avLst/>
          </a:prstGeom>
          <a:noFill/>
          <a:ln w="9525" cap="flat" cmpd="sng">
            <a:solidFill>
              <a:srgbClr val="4A7DBA"/>
            </a:solidFill>
            <a:prstDash val="solid"/>
            <a:round/>
            <a:headEnd type="triangle" w="med" len="med"/>
            <a:tailEnd type="triangle" w="med" len="med"/>
          </a:ln>
        </p:spPr>
      </p:cxnSp>
      <p:sp>
        <p:nvSpPr>
          <p:cNvPr id="371" name="Google Shape;371;p35"/>
          <p:cNvSpPr txBox="1"/>
          <p:nvPr/>
        </p:nvSpPr>
        <p:spPr>
          <a:xfrm>
            <a:off x="1491030" y="4076784"/>
            <a:ext cx="930953" cy="307777"/>
          </a:xfrm>
          <a:prstGeom prst="rect">
            <a:avLst/>
          </a:prstGeom>
          <a:blipFill rotWithShape="1">
            <a:blip r:embed="rId11">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cxnSp>
        <p:nvCxnSpPr>
          <p:cNvPr id="372" name="Google Shape;372;p35"/>
          <p:cNvCxnSpPr/>
          <p:nvPr/>
        </p:nvCxnSpPr>
        <p:spPr>
          <a:xfrm>
            <a:off x="1956507" y="5410200"/>
            <a:ext cx="0" cy="228600"/>
          </a:xfrm>
          <a:prstGeom prst="straightConnector1">
            <a:avLst/>
          </a:prstGeom>
          <a:noFill/>
          <a:ln w="9525" cap="flat" cmpd="sng">
            <a:solidFill>
              <a:srgbClr val="4A7DBA"/>
            </a:solidFill>
            <a:prstDash val="solid"/>
            <a:round/>
            <a:headEnd type="none" w="sm" len="sm"/>
            <a:tailEnd type="none" w="sm" len="sm"/>
          </a:ln>
        </p:spPr>
      </p:cxnSp>
      <p:sp>
        <p:nvSpPr>
          <p:cNvPr id="373" name="Google Shape;373;p35"/>
          <p:cNvSpPr txBox="1"/>
          <p:nvPr/>
        </p:nvSpPr>
        <p:spPr>
          <a:xfrm>
            <a:off x="1163345" y="5547538"/>
            <a:ext cx="846707" cy="276999"/>
          </a:xfrm>
          <a:prstGeom prst="rect">
            <a:avLst/>
          </a:prstGeom>
          <a:blipFill rotWithShape="1">
            <a:blip r:embed="rId12">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74" name="Google Shape;374;p35"/>
          <p:cNvSpPr txBox="1"/>
          <p:nvPr/>
        </p:nvSpPr>
        <p:spPr>
          <a:xfrm>
            <a:off x="1538057" y="5199122"/>
            <a:ext cx="846707" cy="276999"/>
          </a:xfrm>
          <a:prstGeom prst="rect">
            <a:avLst/>
          </a:pr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75" name="Google Shape;375;p35"/>
          <p:cNvSpPr txBox="1"/>
          <p:nvPr/>
        </p:nvSpPr>
        <p:spPr>
          <a:xfrm>
            <a:off x="1295400" y="5557043"/>
            <a:ext cx="1824730" cy="276999"/>
          </a:xfrm>
          <a:prstGeom prst="rect">
            <a:avLst/>
          </a:prstGeom>
          <a:blipFill rotWithShape="1">
            <a:blip r:embed="rId1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76" name="Google Shape;376;p35"/>
          <p:cNvSpPr txBox="1"/>
          <p:nvPr/>
        </p:nvSpPr>
        <p:spPr>
          <a:xfrm>
            <a:off x="7860763" y="1376065"/>
            <a:ext cx="1143000" cy="369300"/>
          </a:xfrm>
          <a:prstGeom prst="rect">
            <a:avLst/>
          </a:prstGeom>
          <a:blipFill rotWithShape="1">
            <a:blip r:embed="rId15">
              <a:alphaModFix/>
            </a:blip>
            <a:stretch>
              <a:fillRect t="-8193" b="-24587"/>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pic>
        <p:nvPicPr>
          <p:cNvPr id="377" name="Google Shape;377;p35"/>
          <p:cNvPicPr preferRelativeResize="0"/>
          <p:nvPr/>
        </p:nvPicPr>
        <p:blipFill rotWithShape="1">
          <a:blip r:embed="rId16">
            <a:alphaModFix/>
          </a:blip>
          <a:srcRect/>
          <a:stretch/>
        </p:blipFill>
        <p:spPr>
          <a:xfrm>
            <a:off x="10734473" y="0"/>
            <a:ext cx="1448025" cy="796414"/>
          </a:xfrm>
          <a:prstGeom prst="rect">
            <a:avLst/>
          </a:prstGeom>
          <a:noFill/>
          <a:ln>
            <a:noFill/>
          </a:ln>
        </p:spPr>
      </p:pic>
      <p:sp>
        <p:nvSpPr>
          <p:cNvPr id="378" name="Google Shape;378;p35"/>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243"/>
        <p:cNvGrpSpPr/>
        <p:nvPr/>
      </p:nvGrpSpPr>
      <p:grpSpPr>
        <a:xfrm>
          <a:off x="0" y="0"/>
          <a:ext cx="0" cy="0"/>
          <a:chOff x="0" y="0"/>
          <a:chExt cx="0" cy="0"/>
        </a:xfrm>
      </p:grpSpPr>
      <p:sp>
        <p:nvSpPr>
          <p:cNvPr id="244" name="Google Shape;244;p23"/>
          <p:cNvSpPr txBox="1"/>
          <p:nvPr/>
        </p:nvSpPr>
        <p:spPr>
          <a:xfrm>
            <a:off x="261619" y="139696"/>
            <a:ext cx="10472853" cy="689932"/>
          </a:xfrm>
          <a:prstGeom prst="rect">
            <a:avLst/>
          </a:prstGeom>
          <a:noFill/>
          <a:ln>
            <a:noFill/>
          </a:ln>
        </p:spPr>
        <p:txBody>
          <a:bodyPr spcFirstLastPara="1" wrap="square" lIns="0" tIns="12700" rIns="0" bIns="0" anchor="t" anchorCtr="0">
            <a:spAutoFit/>
          </a:bodyPr>
          <a:lstStyle/>
          <a:p>
            <a:pPr marL="12700" lvl="0">
              <a:buSzPts val="4400"/>
            </a:pPr>
            <a:r>
              <a:rPr lang="en-US" sz="4400" dirty="0">
                <a:solidFill>
                  <a:schemeClr val="dk1"/>
                </a:solidFill>
                <a:latin typeface="Century Schoolbook"/>
                <a:ea typeface="Century Schoolbook"/>
                <a:cs typeface="Century Schoolbook"/>
                <a:sym typeface="Century Schoolbook"/>
              </a:rPr>
              <a:t>Checking your derivative computation</a:t>
            </a:r>
          </a:p>
        </p:txBody>
      </p:sp>
      <p:sp>
        <p:nvSpPr>
          <p:cNvPr id="245" name="Google Shape;245;p23"/>
          <p:cNvSpPr txBox="1"/>
          <p:nvPr/>
        </p:nvSpPr>
        <p:spPr>
          <a:xfrm>
            <a:off x="553915" y="1350425"/>
            <a:ext cx="11315700" cy="3366419"/>
          </a:xfrm>
          <a:prstGeom prst="rect">
            <a:avLst/>
          </a:prstGeom>
          <a:noFill/>
          <a:ln>
            <a:noFill/>
          </a:ln>
        </p:spPr>
        <p:txBody>
          <a:bodyPr spcFirstLastPara="1" wrap="square" lIns="0" tIns="8875" rIns="0" bIns="0" anchor="t" anchorCtr="0">
            <a:spAutoFit/>
          </a:bodyPr>
          <a:lstStyle/>
          <a:p>
            <a:pPr marL="355600" marR="5080" lvl="0" indent="-342900">
              <a:lnSpc>
                <a:spcPct val="100699"/>
              </a:lnSpc>
              <a:buSzPts val="3200"/>
              <a:buFont typeface="Arial" panose="020B0604020202020204" pitchFamily="34" charset="0"/>
              <a:buChar char="•"/>
            </a:pPr>
            <a:r>
              <a:rPr lang="en-US" sz="2400" dirty="0">
                <a:solidFill>
                  <a:schemeClr val="dk1"/>
                </a:solidFill>
                <a:latin typeface="+mn-lt"/>
                <a:ea typeface="Century Schoolbook"/>
                <a:cs typeface="Century Schoolbook"/>
                <a:sym typeface="Century Schoolbook"/>
              </a:rPr>
              <a:t>To use gradient checking, the function g that someone else gives you is compared to the true gradient of the function f using the two-sided difference formula. If the two are very close, it can be concluded that the implementation of backpropagation is correct. If not, there may be a bug in the implementation that needs to be fixed.</a:t>
            </a:r>
          </a:p>
          <a:p>
            <a:pPr marL="355600" marR="5080" lvl="0" indent="-342900">
              <a:lnSpc>
                <a:spcPct val="100699"/>
              </a:lnSpc>
              <a:buSzPts val="3200"/>
              <a:buFont typeface="Arial" panose="020B0604020202020204" pitchFamily="34" charset="0"/>
              <a:buChar char="•"/>
            </a:pPr>
            <a:endParaRPr lang="en-US" sz="2400" dirty="0">
              <a:solidFill>
                <a:schemeClr val="dk1"/>
              </a:solidFill>
              <a:latin typeface="+mn-lt"/>
              <a:ea typeface="Century Schoolbook"/>
              <a:cs typeface="Century Schoolbook"/>
              <a:sym typeface="Century Schoolbook"/>
            </a:endParaRPr>
          </a:p>
          <a:p>
            <a:pPr marL="355600" marR="5080" lvl="0" indent="-342900">
              <a:lnSpc>
                <a:spcPct val="100699"/>
              </a:lnSpc>
              <a:buSzPts val="3200"/>
              <a:buFont typeface="Arial" panose="020B0604020202020204" pitchFamily="34" charset="0"/>
              <a:buChar char="•"/>
            </a:pPr>
            <a:r>
              <a:rPr lang="en-US" sz="2400" dirty="0">
                <a:solidFill>
                  <a:schemeClr val="dk1"/>
                </a:solidFill>
                <a:latin typeface="+mn-lt"/>
                <a:ea typeface="Century Schoolbook"/>
                <a:cs typeface="Century Schoolbook"/>
                <a:sym typeface="Century Schoolbook"/>
              </a:rPr>
              <a:t>It is worth noting that the two-sided difference formula is more accurate but runs twice as slow as the one-sided difference formula. However, it is still preferred for gradient checking because it gives more accurate results.</a:t>
            </a:r>
          </a:p>
        </p:txBody>
      </p:sp>
      <p:pic>
        <p:nvPicPr>
          <p:cNvPr id="248" name="Google Shape;248;p2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249" name="Google Shape;249;p2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65</a:t>
            </a:fld>
            <a:endParaRPr dirty="0"/>
          </a:p>
        </p:txBody>
      </p:sp>
    </p:spTree>
    <p:extLst>
      <p:ext uri="{BB962C8B-B14F-4D97-AF65-F5344CB8AC3E}">
        <p14:creationId xmlns:p14="http://schemas.microsoft.com/office/powerpoint/2010/main" val="21447710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382"/>
        <p:cNvGrpSpPr/>
        <p:nvPr/>
      </p:nvGrpSpPr>
      <p:grpSpPr>
        <a:xfrm>
          <a:off x="0" y="0"/>
          <a:ext cx="0" cy="0"/>
          <a:chOff x="0" y="0"/>
          <a:chExt cx="0" cy="0"/>
        </a:xfrm>
      </p:grpSpPr>
      <p:sp>
        <p:nvSpPr>
          <p:cNvPr id="383" name="Google Shape;383;p36"/>
          <p:cNvSpPr txBox="1"/>
          <p:nvPr/>
        </p:nvSpPr>
        <p:spPr>
          <a:xfrm>
            <a:off x="5345709" y="3704166"/>
            <a:ext cx="6248400" cy="9363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6600"/>
              <a:buFont typeface="Arial"/>
              <a:buNone/>
            </a:pPr>
            <a:r>
              <a:rPr lang="en-US" sz="6000" b="0" i="0" u="none" strike="noStrike" cap="none">
                <a:solidFill>
                  <a:schemeClr val="dk1"/>
                </a:solidFill>
                <a:latin typeface="Calibri"/>
                <a:ea typeface="Calibri"/>
                <a:cs typeface="Calibri"/>
                <a:sym typeface="Calibri"/>
              </a:rPr>
              <a:t>Gradient Checking</a:t>
            </a:r>
            <a:endParaRPr sz="6000" b="0" i="0" u="none" strike="noStrike" cap="none">
              <a:solidFill>
                <a:schemeClr val="dk1"/>
              </a:solidFill>
              <a:latin typeface="Calibri"/>
              <a:ea typeface="Calibri"/>
              <a:cs typeface="Calibri"/>
              <a:sym typeface="Calibri"/>
            </a:endParaRPr>
          </a:p>
        </p:txBody>
      </p:sp>
      <p:sp>
        <p:nvSpPr>
          <p:cNvPr id="384" name="Google Shape;384;p36"/>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5" name="Google Shape;385;p36"/>
          <p:cNvSpPr txBox="1">
            <a:spLocks noGrp="1"/>
          </p:cNvSpPr>
          <p:nvPr>
            <p:ph type="body" idx="1"/>
          </p:nvPr>
        </p:nvSpPr>
        <p:spPr>
          <a:xfrm>
            <a:off x="530100" y="970400"/>
            <a:ext cx="11772300" cy="2040300"/>
          </a:xfrm>
          <a:prstGeom prst="rect">
            <a:avLst/>
          </a:prstGeom>
          <a:noFill/>
          <a:ln>
            <a:noFill/>
          </a:ln>
        </p:spPr>
        <p:txBody>
          <a:bodyPr spcFirstLastPara="1" wrap="square" lIns="0" tIns="110475" rIns="0" bIns="0" anchor="t" anchorCtr="0">
            <a:spAutoFit/>
          </a:bodyPr>
          <a:lstStyle/>
          <a:p>
            <a:pPr marL="4758690" marR="5080" lvl="0" indent="967739" algn="l" rtl="0">
              <a:lnSpc>
                <a:spcPct val="108833"/>
              </a:lnSpc>
              <a:spcBef>
                <a:spcPts val="0"/>
              </a:spcBef>
              <a:spcAft>
                <a:spcPts val="0"/>
              </a:spcAft>
              <a:buSzPts val="1400"/>
              <a:buNone/>
            </a:pPr>
            <a:r>
              <a:rPr lang="en-US"/>
              <a:t>Setting up your  optimization problem</a:t>
            </a:r>
            <a:endParaRPr/>
          </a:p>
        </p:txBody>
      </p:sp>
      <p:pic>
        <p:nvPicPr>
          <p:cNvPr id="386" name="Google Shape;386;p36"/>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387" name="Google Shape;387;p36"/>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243"/>
        <p:cNvGrpSpPr/>
        <p:nvPr/>
      </p:nvGrpSpPr>
      <p:grpSpPr>
        <a:xfrm>
          <a:off x="0" y="0"/>
          <a:ext cx="0" cy="0"/>
          <a:chOff x="0" y="0"/>
          <a:chExt cx="0" cy="0"/>
        </a:xfrm>
      </p:grpSpPr>
      <p:sp>
        <p:nvSpPr>
          <p:cNvPr id="244" name="Google Shape;244;p23"/>
          <p:cNvSpPr txBox="1"/>
          <p:nvPr/>
        </p:nvSpPr>
        <p:spPr>
          <a:xfrm>
            <a:off x="261619" y="139696"/>
            <a:ext cx="10472853" cy="689932"/>
          </a:xfrm>
          <a:prstGeom prst="rect">
            <a:avLst/>
          </a:prstGeom>
          <a:noFill/>
          <a:ln>
            <a:noFill/>
          </a:ln>
        </p:spPr>
        <p:txBody>
          <a:bodyPr spcFirstLastPara="1" wrap="square" lIns="0" tIns="12700" rIns="0" bIns="0" anchor="t" anchorCtr="0">
            <a:spAutoFit/>
          </a:bodyPr>
          <a:lstStyle/>
          <a:p>
            <a:pPr marL="12700" lvl="0">
              <a:buSzPts val="4400"/>
            </a:pPr>
            <a:r>
              <a:rPr lang="en-US" sz="4400" dirty="0">
                <a:solidFill>
                  <a:schemeClr val="dk1"/>
                </a:solidFill>
                <a:latin typeface="Century Schoolbook"/>
                <a:ea typeface="Century Schoolbook"/>
                <a:cs typeface="Century Schoolbook"/>
                <a:sym typeface="Century Schoolbook"/>
              </a:rPr>
              <a:t>Gradient check for a neuron network</a:t>
            </a:r>
          </a:p>
        </p:txBody>
      </p:sp>
      <p:sp>
        <p:nvSpPr>
          <p:cNvPr id="245" name="Google Shape;245;p23"/>
          <p:cNvSpPr txBox="1"/>
          <p:nvPr/>
        </p:nvSpPr>
        <p:spPr>
          <a:xfrm>
            <a:off x="553915" y="1350425"/>
            <a:ext cx="11315700" cy="4485572"/>
          </a:xfrm>
          <a:prstGeom prst="rect">
            <a:avLst/>
          </a:prstGeom>
          <a:noFill/>
          <a:ln>
            <a:noFill/>
          </a:ln>
        </p:spPr>
        <p:txBody>
          <a:bodyPr spcFirstLastPara="1" wrap="square" lIns="0" tIns="8875" rIns="0" bIns="0" anchor="t" anchorCtr="0">
            <a:spAutoFit/>
          </a:bodyPr>
          <a:lstStyle/>
          <a:p>
            <a:pPr marL="355600" marR="5080" lvl="0" indent="-342900">
              <a:lnSpc>
                <a:spcPct val="100699"/>
              </a:lnSpc>
              <a:buSzPts val="3200"/>
              <a:buFont typeface="Arial" panose="020B0604020202020204" pitchFamily="34" charset="0"/>
              <a:buChar char="•"/>
            </a:pPr>
            <a:r>
              <a:rPr lang="en-US" sz="2400" dirty="0">
                <a:solidFill>
                  <a:schemeClr val="dk1"/>
                </a:solidFill>
                <a:latin typeface="+mn-lt"/>
                <a:ea typeface="Century Schoolbook"/>
                <a:cs typeface="Century Schoolbook"/>
                <a:sym typeface="Century Schoolbook"/>
              </a:rPr>
              <a:t>Gradient checking is a technique used to verify the correctness of the implementation of backpropagation in neural networks. To implement gradient checking, all the parameters of the network, such as W1, B1, W2, B2, etc., are reshaped into a giant parameter vector, theta. The cost function J, which is a function of all the parameters, is also expressed as a function of theta.</a:t>
            </a:r>
          </a:p>
          <a:p>
            <a:pPr marL="355600" marR="5080" lvl="0" indent="-342900">
              <a:lnSpc>
                <a:spcPct val="100699"/>
              </a:lnSpc>
              <a:buSzPts val="3200"/>
              <a:buFont typeface="Arial" panose="020B0604020202020204" pitchFamily="34" charset="0"/>
              <a:buChar char="•"/>
            </a:pPr>
            <a:endParaRPr lang="en-US" sz="2400" dirty="0">
              <a:solidFill>
                <a:schemeClr val="dk1"/>
              </a:solidFill>
              <a:latin typeface="+mn-lt"/>
              <a:ea typeface="Century Schoolbook"/>
              <a:cs typeface="Century Schoolbook"/>
              <a:sym typeface="Century Schoolbook"/>
            </a:endParaRPr>
          </a:p>
          <a:p>
            <a:pPr marL="355600" marR="5080" lvl="0" indent="-342900">
              <a:lnSpc>
                <a:spcPct val="100699"/>
              </a:lnSpc>
              <a:buSzPts val="3200"/>
              <a:buFont typeface="Arial" panose="020B0604020202020204" pitchFamily="34" charset="0"/>
              <a:buChar char="•"/>
            </a:pPr>
            <a:r>
              <a:rPr lang="en-US" sz="2400" dirty="0">
                <a:solidFill>
                  <a:schemeClr val="dk1"/>
                </a:solidFill>
                <a:latin typeface="+mn-lt"/>
                <a:ea typeface="Century Schoolbook"/>
                <a:cs typeface="Century Schoolbook"/>
                <a:sym typeface="Century Schoolbook"/>
              </a:rPr>
              <a:t>A loop is implemented to compute d theta </a:t>
            </a:r>
            <a:r>
              <a:rPr lang="en-US" sz="2400" dirty="0" err="1">
                <a:solidFill>
                  <a:schemeClr val="dk1"/>
                </a:solidFill>
                <a:latin typeface="+mn-lt"/>
                <a:ea typeface="Century Schoolbook"/>
                <a:cs typeface="Century Schoolbook"/>
                <a:sym typeface="Century Schoolbook"/>
              </a:rPr>
              <a:t>approx</a:t>
            </a:r>
            <a:r>
              <a:rPr lang="en-US" sz="2400" dirty="0">
                <a:solidFill>
                  <a:schemeClr val="dk1"/>
                </a:solidFill>
                <a:latin typeface="+mn-lt"/>
                <a:ea typeface="Century Schoolbook"/>
                <a:cs typeface="Century Schoolbook"/>
                <a:sym typeface="Century Schoolbook"/>
              </a:rPr>
              <a:t> for each component of theta using a two-sided difference formula. Then, two vectors, d theta </a:t>
            </a:r>
            <a:r>
              <a:rPr lang="en-US" sz="2400" dirty="0" err="1">
                <a:solidFill>
                  <a:schemeClr val="dk1"/>
                </a:solidFill>
                <a:latin typeface="+mn-lt"/>
                <a:ea typeface="Century Schoolbook"/>
                <a:cs typeface="Century Schoolbook"/>
                <a:sym typeface="Century Schoolbook"/>
              </a:rPr>
              <a:t>approx</a:t>
            </a:r>
            <a:r>
              <a:rPr lang="en-US" sz="2400" dirty="0">
                <a:solidFill>
                  <a:schemeClr val="dk1"/>
                </a:solidFill>
                <a:latin typeface="+mn-lt"/>
                <a:ea typeface="Century Schoolbook"/>
                <a:cs typeface="Century Schoolbook"/>
                <a:sym typeface="Century Schoolbook"/>
              </a:rPr>
              <a:t> and d theta, are obtained, which should be approximately equal to each other. The difference between these vectors is computed using the Euclidean distance, which should be a very small value. If it's not, then there may be a bug in the implementation that needs to be fixed.</a:t>
            </a:r>
          </a:p>
        </p:txBody>
      </p:sp>
      <p:pic>
        <p:nvPicPr>
          <p:cNvPr id="248" name="Google Shape;248;p2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249" name="Google Shape;249;p2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67</a:t>
            </a:fld>
            <a:endParaRPr dirty="0"/>
          </a:p>
        </p:txBody>
      </p:sp>
    </p:spTree>
    <p:extLst>
      <p:ext uri="{BB962C8B-B14F-4D97-AF65-F5344CB8AC3E}">
        <p14:creationId xmlns:p14="http://schemas.microsoft.com/office/powerpoint/2010/main" val="4378441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391"/>
        <p:cNvGrpSpPr/>
        <p:nvPr/>
      </p:nvGrpSpPr>
      <p:grpSpPr>
        <a:xfrm>
          <a:off x="0" y="0"/>
          <a:ext cx="0" cy="0"/>
          <a:chOff x="0" y="0"/>
          <a:chExt cx="0" cy="0"/>
        </a:xfrm>
      </p:grpSpPr>
      <p:pic>
        <p:nvPicPr>
          <p:cNvPr id="392" name="Google Shape;392;p37"/>
          <p:cNvPicPr preferRelativeResize="0"/>
          <p:nvPr/>
        </p:nvPicPr>
        <p:blipFill rotWithShape="1">
          <a:blip r:embed="rId3">
            <a:alphaModFix/>
          </a:blip>
          <a:srcRect/>
          <a:stretch/>
        </p:blipFill>
        <p:spPr>
          <a:xfrm>
            <a:off x="457907" y="82810"/>
            <a:ext cx="11724584" cy="1848422"/>
          </a:xfrm>
          <a:prstGeom prst="rect">
            <a:avLst/>
          </a:prstGeom>
          <a:noFill/>
          <a:ln>
            <a:noFill/>
          </a:ln>
        </p:spPr>
      </p:pic>
      <p:pic>
        <p:nvPicPr>
          <p:cNvPr id="393" name="Google Shape;393;p37"/>
          <p:cNvPicPr preferRelativeResize="0"/>
          <p:nvPr/>
        </p:nvPicPr>
        <p:blipFill rotWithShape="1">
          <a:blip r:embed="rId4">
            <a:alphaModFix/>
          </a:blip>
          <a:srcRect/>
          <a:stretch/>
        </p:blipFill>
        <p:spPr>
          <a:xfrm>
            <a:off x="457900" y="3570800"/>
            <a:ext cx="11332500" cy="709900"/>
          </a:xfrm>
          <a:prstGeom prst="rect">
            <a:avLst/>
          </a:prstGeom>
          <a:noFill/>
          <a:ln>
            <a:noFill/>
          </a:ln>
        </p:spPr>
      </p:pic>
      <p:pic>
        <p:nvPicPr>
          <p:cNvPr id="394" name="Google Shape;394;p37"/>
          <p:cNvPicPr preferRelativeResize="0"/>
          <p:nvPr/>
        </p:nvPicPr>
        <p:blipFill rotWithShape="1">
          <a:blip r:embed="rId5">
            <a:alphaModFix/>
          </a:blip>
          <a:srcRect/>
          <a:stretch/>
        </p:blipFill>
        <p:spPr>
          <a:xfrm>
            <a:off x="10734473" y="0"/>
            <a:ext cx="1448025" cy="796414"/>
          </a:xfrm>
          <a:prstGeom prst="rect">
            <a:avLst/>
          </a:prstGeom>
          <a:noFill/>
          <a:ln>
            <a:noFill/>
          </a:ln>
        </p:spPr>
      </p:pic>
      <p:sp>
        <p:nvSpPr>
          <p:cNvPr id="395" name="Google Shape;395;p37"/>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243"/>
        <p:cNvGrpSpPr/>
        <p:nvPr/>
      </p:nvGrpSpPr>
      <p:grpSpPr>
        <a:xfrm>
          <a:off x="0" y="0"/>
          <a:ext cx="0" cy="0"/>
          <a:chOff x="0" y="0"/>
          <a:chExt cx="0" cy="0"/>
        </a:xfrm>
      </p:grpSpPr>
      <p:sp>
        <p:nvSpPr>
          <p:cNvPr id="244" name="Google Shape;244;p23"/>
          <p:cNvSpPr txBox="1"/>
          <p:nvPr/>
        </p:nvSpPr>
        <p:spPr>
          <a:xfrm>
            <a:off x="261619" y="139696"/>
            <a:ext cx="10472853" cy="689932"/>
          </a:xfrm>
          <a:prstGeom prst="rect">
            <a:avLst/>
          </a:prstGeom>
          <a:noFill/>
          <a:ln>
            <a:noFill/>
          </a:ln>
        </p:spPr>
        <p:txBody>
          <a:bodyPr spcFirstLastPara="1" wrap="square" lIns="0" tIns="12700" rIns="0" bIns="0" anchor="t" anchorCtr="0">
            <a:spAutoFit/>
          </a:bodyPr>
          <a:lstStyle/>
          <a:p>
            <a:pPr marL="12700" lvl="0">
              <a:buSzPts val="4400"/>
            </a:pPr>
            <a:r>
              <a:rPr lang="en-US" sz="4400" dirty="0">
                <a:solidFill>
                  <a:schemeClr val="dk1"/>
                </a:solidFill>
                <a:latin typeface="Century Schoolbook"/>
                <a:ea typeface="Century Schoolbook"/>
                <a:cs typeface="Century Schoolbook"/>
                <a:sym typeface="Century Schoolbook"/>
              </a:rPr>
              <a:t>Gradient check for a neuron network</a:t>
            </a:r>
          </a:p>
        </p:txBody>
      </p:sp>
      <p:sp>
        <p:nvSpPr>
          <p:cNvPr id="245" name="Google Shape;245;p23"/>
          <p:cNvSpPr txBox="1"/>
          <p:nvPr/>
        </p:nvSpPr>
        <p:spPr>
          <a:xfrm>
            <a:off x="553915" y="1350425"/>
            <a:ext cx="11315700" cy="3366419"/>
          </a:xfrm>
          <a:prstGeom prst="rect">
            <a:avLst/>
          </a:prstGeom>
          <a:noFill/>
          <a:ln>
            <a:noFill/>
          </a:ln>
        </p:spPr>
        <p:txBody>
          <a:bodyPr spcFirstLastPara="1" wrap="square" lIns="0" tIns="8875" rIns="0" bIns="0" anchor="t" anchorCtr="0">
            <a:spAutoFit/>
          </a:bodyPr>
          <a:lstStyle/>
          <a:p>
            <a:pPr marL="355600" marR="5080" lvl="0" indent="-342900">
              <a:lnSpc>
                <a:spcPct val="100699"/>
              </a:lnSpc>
              <a:buSzPts val="3200"/>
              <a:buFont typeface="Arial" panose="020B0604020202020204" pitchFamily="34" charset="0"/>
              <a:buChar char="•"/>
            </a:pPr>
            <a:r>
              <a:rPr lang="en-US" sz="2400" dirty="0">
                <a:solidFill>
                  <a:schemeClr val="dk1"/>
                </a:solidFill>
                <a:latin typeface="+mn-lt"/>
                <a:ea typeface="Century Schoolbook"/>
                <a:cs typeface="Century Schoolbook"/>
                <a:sym typeface="Century Schoolbook"/>
              </a:rPr>
              <a:t>To implement gradient checking, epsilon is typically set to 10^-7. If the formula gives a value much smaller than 10^-7, it means that the derivative approximation is correct. If the value is in the range of 10^-5, then it may be okay, but the components of the vector should be carefully checked. If the value is much larger than 10^-3, then there may be a bug somewhere.</a:t>
            </a:r>
          </a:p>
          <a:p>
            <a:pPr marL="355600" marR="5080" lvl="0" indent="-342900">
              <a:lnSpc>
                <a:spcPct val="100699"/>
              </a:lnSpc>
              <a:buSzPts val="3200"/>
              <a:buFont typeface="Arial" panose="020B0604020202020204" pitchFamily="34" charset="0"/>
              <a:buChar char="•"/>
            </a:pPr>
            <a:endParaRPr lang="en-US" sz="2400" dirty="0">
              <a:solidFill>
                <a:schemeClr val="dk1"/>
              </a:solidFill>
              <a:latin typeface="+mn-lt"/>
              <a:ea typeface="Century Schoolbook"/>
              <a:cs typeface="Century Schoolbook"/>
              <a:sym typeface="Century Schoolbook"/>
            </a:endParaRPr>
          </a:p>
          <a:p>
            <a:pPr marL="355600" marR="5080" lvl="0" indent="-342900">
              <a:lnSpc>
                <a:spcPct val="100699"/>
              </a:lnSpc>
              <a:buSzPts val="3200"/>
              <a:buFont typeface="Arial" panose="020B0604020202020204" pitchFamily="34" charset="0"/>
              <a:buChar char="•"/>
            </a:pPr>
            <a:r>
              <a:rPr lang="en-US" sz="2400" dirty="0">
                <a:solidFill>
                  <a:schemeClr val="dk1"/>
                </a:solidFill>
                <a:latin typeface="+mn-lt"/>
                <a:ea typeface="Century Schoolbook"/>
                <a:cs typeface="Century Schoolbook"/>
                <a:sym typeface="Century Schoolbook"/>
              </a:rPr>
              <a:t>Gradient checking has helped many people find bugs in their implementations of backpropagation. It can save a lot of time and improve the confidence in the implementation's correctness.</a:t>
            </a:r>
          </a:p>
        </p:txBody>
      </p:sp>
      <p:pic>
        <p:nvPicPr>
          <p:cNvPr id="248" name="Google Shape;248;p2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249" name="Google Shape;249;p23"/>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69</a:t>
            </a:fld>
            <a:endParaRPr dirty="0"/>
          </a:p>
        </p:txBody>
      </p:sp>
    </p:spTree>
    <p:extLst>
      <p:ext uri="{BB962C8B-B14F-4D97-AF65-F5344CB8AC3E}">
        <p14:creationId xmlns:p14="http://schemas.microsoft.com/office/powerpoint/2010/main" val="3311229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89"/>
        <p:cNvGrpSpPr/>
        <p:nvPr/>
      </p:nvGrpSpPr>
      <p:grpSpPr>
        <a:xfrm>
          <a:off x="0" y="0"/>
          <a:ext cx="0" cy="0"/>
          <a:chOff x="0" y="0"/>
          <a:chExt cx="0" cy="0"/>
        </a:xfrm>
      </p:grpSpPr>
      <p:sp>
        <p:nvSpPr>
          <p:cNvPr id="90" name="Google Shape;90;p5"/>
          <p:cNvSpPr txBox="1">
            <a:spLocks noGrp="1"/>
          </p:cNvSpPr>
          <p:nvPr>
            <p:ph type="title"/>
          </p:nvPr>
        </p:nvSpPr>
        <p:spPr>
          <a:xfrm>
            <a:off x="250536" y="117529"/>
            <a:ext cx="899858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dirty="0">
                <a:latin typeface="Century Schoolbook"/>
                <a:ea typeface="Century Schoolbook"/>
                <a:cs typeface="Century Schoolbook"/>
                <a:sym typeface="Century Schoolbook"/>
              </a:rPr>
              <a:t>Mismatched train/test distribution</a:t>
            </a:r>
            <a:endParaRPr sz="4400" dirty="0">
              <a:latin typeface="Century Schoolbook"/>
              <a:ea typeface="Century Schoolbook"/>
              <a:cs typeface="Century Schoolbook"/>
              <a:sym typeface="Century Schoolbook"/>
            </a:endParaRPr>
          </a:p>
        </p:txBody>
      </p:sp>
      <p:sp>
        <p:nvSpPr>
          <p:cNvPr id="91" name="Google Shape;91;p5"/>
          <p:cNvSpPr txBox="1"/>
          <p:nvPr/>
        </p:nvSpPr>
        <p:spPr>
          <a:xfrm>
            <a:off x="1062320" y="1485896"/>
            <a:ext cx="2916555" cy="130746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chemeClr val="dk1"/>
                </a:solidFill>
                <a:latin typeface="Century Schoolbook"/>
                <a:ea typeface="Century Schoolbook"/>
                <a:cs typeface="Century Schoolbook"/>
                <a:sym typeface="Century Schoolbook"/>
              </a:rPr>
              <a:t>Training set:</a:t>
            </a:r>
            <a:endParaRPr sz="2800" b="0" i="0" u="none" strike="noStrike" cap="none" dirty="0">
              <a:solidFill>
                <a:schemeClr val="dk1"/>
              </a:solidFill>
              <a:latin typeface="Century Schoolbook"/>
              <a:ea typeface="Century Schoolbook"/>
              <a:cs typeface="Century Schoolbook"/>
              <a:sym typeface="Century Schoolbook"/>
            </a:endParaRPr>
          </a:p>
          <a:p>
            <a:pPr marL="12700" marR="5080" lvl="0" indent="0" algn="l" rtl="0">
              <a:lnSpc>
                <a:spcPct val="118892"/>
              </a:lnSpc>
              <a:spcBef>
                <a:spcPts val="170"/>
              </a:spcBef>
              <a:spcAft>
                <a:spcPts val="0"/>
              </a:spcAft>
              <a:buClr>
                <a:srgbClr val="000000"/>
              </a:buClr>
              <a:buSzPts val="2800"/>
              <a:buFont typeface="Arial"/>
              <a:buNone/>
            </a:pPr>
            <a:r>
              <a:rPr lang="en-US" sz="2800" b="0" i="0" u="none" strike="noStrike" cap="none" dirty="0">
                <a:solidFill>
                  <a:schemeClr val="dk1"/>
                </a:solidFill>
                <a:latin typeface="Century Schoolbook"/>
                <a:ea typeface="Century Schoolbook"/>
                <a:cs typeface="Century Schoolbook"/>
                <a:sym typeface="Century Schoolbook"/>
              </a:rPr>
              <a:t>Cat pictures from  webpages</a:t>
            </a:r>
            <a:endParaRPr sz="2800" b="0" i="0" u="none" strike="noStrike" cap="none" dirty="0">
              <a:solidFill>
                <a:schemeClr val="dk1"/>
              </a:solidFill>
              <a:latin typeface="Century Schoolbook"/>
              <a:ea typeface="Century Schoolbook"/>
              <a:cs typeface="Century Schoolbook"/>
              <a:sym typeface="Century Schoolbook"/>
            </a:endParaRPr>
          </a:p>
        </p:txBody>
      </p:sp>
      <p:sp>
        <p:nvSpPr>
          <p:cNvPr id="92" name="Google Shape;92;p5"/>
          <p:cNvSpPr txBox="1"/>
          <p:nvPr/>
        </p:nvSpPr>
        <p:spPr>
          <a:xfrm>
            <a:off x="6243768" y="1485540"/>
            <a:ext cx="3456940" cy="130746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Century Schoolbook"/>
                <a:ea typeface="Century Schoolbook"/>
                <a:cs typeface="Century Schoolbook"/>
                <a:sym typeface="Century Schoolbook"/>
              </a:rPr>
              <a:t>Dev/test sets:</a:t>
            </a:r>
            <a:endParaRPr sz="2800" b="0" i="0" u="none" strike="noStrike" cap="none">
              <a:solidFill>
                <a:schemeClr val="dk1"/>
              </a:solidFill>
              <a:latin typeface="Century Schoolbook"/>
              <a:ea typeface="Century Schoolbook"/>
              <a:cs typeface="Century Schoolbook"/>
              <a:sym typeface="Century Schoolbook"/>
            </a:endParaRPr>
          </a:p>
          <a:p>
            <a:pPr marL="12700" marR="5080" lvl="0" indent="0" algn="l" rtl="0">
              <a:lnSpc>
                <a:spcPct val="118892"/>
              </a:lnSpc>
              <a:spcBef>
                <a:spcPts val="170"/>
              </a:spcBef>
              <a:spcAft>
                <a:spcPts val="0"/>
              </a:spcAft>
              <a:buClr>
                <a:srgbClr val="000000"/>
              </a:buClr>
              <a:buSzPts val="2800"/>
              <a:buFont typeface="Arial"/>
              <a:buNone/>
            </a:pPr>
            <a:r>
              <a:rPr lang="en-US" sz="2800" b="0" i="0" u="none" strike="noStrike" cap="none">
                <a:solidFill>
                  <a:schemeClr val="dk1"/>
                </a:solidFill>
                <a:latin typeface="Century Schoolbook"/>
                <a:ea typeface="Century Schoolbook"/>
                <a:cs typeface="Century Schoolbook"/>
                <a:sym typeface="Century Schoolbook"/>
              </a:rPr>
              <a:t>Cat pictures from  users using your app</a:t>
            </a:r>
            <a:endParaRPr sz="2800" b="0" i="0" u="none" strike="noStrike" cap="none">
              <a:solidFill>
                <a:schemeClr val="dk1"/>
              </a:solidFill>
              <a:latin typeface="Century Schoolbook"/>
              <a:ea typeface="Century Schoolbook"/>
              <a:cs typeface="Century Schoolbook"/>
              <a:sym typeface="Century Schoolbook"/>
            </a:endParaRPr>
          </a:p>
        </p:txBody>
      </p:sp>
      <p:sp>
        <p:nvSpPr>
          <p:cNvPr id="93" name="Google Shape;93;p5"/>
          <p:cNvSpPr txBox="1"/>
          <p:nvPr/>
        </p:nvSpPr>
        <p:spPr>
          <a:xfrm>
            <a:off x="1289604" y="4581612"/>
            <a:ext cx="8456295" cy="4521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chemeClr val="dk1"/>
                </a:solidFill>
                <a:latin typeface="Century Schoolbook"/>
                <a:ea typeface="Century Schoolbook"/>
                <a:cs typeface="Century Schoolbook"/>
                <a:sym typeface="Century Schoolbook"/>
              </a:rPr>
              <a:t>Not having a test set might be okay. (Only dev set.)</a:t>
            </a:r>
            <a:endParaRPr sz="2800" b="0" i="0" u="none" strike="noStrike" cap="none" dirty="0">
              <a:solidFill>
                <a:schemeClr val="dk1"/>
              </a:solidFill>
              <a:latin typeface="Century Schoolbook"/>
              <a:ea typeface="Century Schoolbook"/>
              <a:cs typeface="Century Schoolbook"/>
              <a:sym typeface="Century Schoolbook"/>
            </a:endParaRPr>
          </a:p>
        </p:txBody>
      </p:sp>
      <p:pic>
        <p:nvPicPr>
          <p:cNvPr id="94" name="Google Shape;94;p5"/>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95" name="Google Shape;95;p5"/>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399"/>
        <p:cNvGrpSpPr/>
        <p:nvPr/>
      </p:nvGrpSpPr>
      <p:grpSpPr>
        <a:xfrm>
          <a:off x="0" y="0"/>
          <a:ext cx="0" cy="0"/>
          <a:chOff x="0" y="0"/>
          <a:chExt cx="0" cy="0"/>
        </a:xfrm>
      </p:grpSpPr>
      <p:sp>
        <p:nvSpPr>
          <p:cNvPr id="400" name="Google Shape;400;p38"/>
          <p:cNvSpPr txBox="1">
            <a:spLocks noGrp="1"/>
          </p:cNvSpPr>
          <p:nvPr>
            <p:ph type="title"/>
          </p:nvPr>
        </p:nvSpPr>
        <p:spPr>
          <a:xfrm>
            <a:off x="261620" y="139696"/>
            <a:ext cx="821880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a:latin typeface="Century Schoolbook"/>
                <a:ea typeface="Century Schoolbook"/>
                <a:cs typeface="Century Schoolbook"/>
                <a:sym typeface="Century Schoolbook"/>
              </a:rPr>
              <a:t>Gradient checking (Grad check)</a:t>
            </a:r>
            <a:endParaRPr sz="4400">
              <a:latin typeface="Century Schoolbook"/>
              <a:ea typeface="Century Schoolbook"/>
              <a:cs typeface="Century Schoolbook"/>
              <a:sym typeface="Century Schoolbook"/>
            </a:endParaRPr>
          </a:p>
        </p:txBody>
      </p:sp>
      <p:pic>
        <p:nvPicPr>
          <p:cNvPr id="401" name="Google Shape;401;p38"/>
          <p:cNvPicPr preferRelativeResize="0"/>
          <p:nvPr/>
        </p:nvPicPr>
        <p:blipFill rotWithShape="1">
          <a:blip r:embed="rId3">
            <a:alphaModFix/>
          </a:blip>
          <a:srcRect/>
          <a:stretch/>
        </p:blipFill>
        <p:spPr>
          <a:xfrm>
            <a:off x="1006775" y="904650"/>
            <a:ext cx="9167988" cy="5858725"/>
          </a:xfrm>
          <a:prstGeom prst="rect">
            <a:avLst/>
          </a:prstGeom>
          <a:noFill/>
          <a:ln>
            <a:noFill/>
          </a:ln>
        </p:spPr>
      </p:pic>
      <p:pic>
        <p:nvPicPr>
          <p:cNvPr id="402" name="Google Shape;402;p38"/>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403" name="Google Shape;403;p38"/>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407"/>
        <p:cNvGrpSpPr/>
        <p:nvPr/>
      </p:nvGrpSpPr>
      <p:grpSpPr>
        <a:xfrm>
          <a:off x="0" y="0"/>
          <a:ext cx="0" cy="0"/>
          <a:chOff x="0" y="0"/>
          <a:chExt cx="0" cy="0"/>
        </a:xfrm>
      </p:grpSpPr>
      <p:sp>
        <p:nvSpPr>
          <p:cNvPr id="408" name="Google Shape;408;p39"/>
          <p:cNvSpPr txBox="1"/>
          <p:nvPr/>
        </p:nvSpPr>
        <p:spPr>
          <a:xfrm>
            <a:off x="5030723" y="3704167"/>
            <a:ext cx="6878320" cy="2782813"/>
          </a:xfrm>
          <a:prstGeom prst="rect">
            <a:avLst/>
          </a:prstGeom>
          <a:noFill/>
          <a:ln>
            <a:noFill/>
          </a:ln>
        </p:spPr>
        <p:txBody>
          <a:bodyPr spcFirstLastPara="1" wrap="square" lIns="0" tIns="12700" rIns="0" bIns="0" anchor="t" anchorCtr="0">
            <a:spAutoFit/>
          </a:bodyPr>
          <a:lstStyle/>
          <a:p>
            <a:pPr marL="12700" marR="5080" lvl="0" indent="596900" algn="ctr" rtl="0">
              <a:lnSpc>
                <a:spcPct val="100000"/>
              </a:lnSpc>
              <a:spcBef>
                <a:spcPts val="0"/>
              </a:spcBef>
              <a:spcAft>
                <a:spcPts val="0"/>
              </a:spcAft>
              <a:buClr>
                <a:srgbClr val="000000"/>
              </a:buClr>
              <a:buSzPts val="6000"/>
              <a:buFont typeface="Arial"/>
              <a:buNone/>
            </a:pPr>
            <a:r>
              <a:rPr lang="en-US" sz="6000" b="0" i="0" u="none" strike="noStrike" cap="none" dirty="0">
                <a:solidFill>
                  <a:schemeClr val="dk1"/>
                </a:solidFill>
                <a:latin typeface="Calibri"/>
                <a:ea typeface="Calibri"/>
                <a:cs typeface="Calibri"/>
                <a:sym typeface="Calibri"/>
              </a:rPr>
              <a:t>Gradient Checking  implementation notes</a:t>
            </a:r>
            <a:endParaRPr sz="6000" b="0" i="0" u="none" strike="noStrike" cap="none" dirty="0">
              <a:solidFill>
                <a:schemeClr val="dk1"/>
              </a:solidFill>
              <a:latin typeface="Calibri"/>
              <a:ea typeface="Calibri"/>
              <a:cs typeface="Calibri"/>
              <a:sym typeface="Calibri"/>
            </a:endParaRPr>
          </a:p>
        </p:txBody>
      </p:sp>
      <p:sp>
        <p:nvSpPr>
          <p:cNvPr id="409" name="Google Shape;409;p39"/>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0" name="Google Shape;410;p39"/>
          <p:cNvSpPr txBox="1">
            <a:spLocks noGrp="1"/>
          </p:cNvSpPr>
          <p:nvPr>
            <p:ph type="body" idx="1"/>
          </p:nvPr>
        </p:nvSpPr>
        <p:spPr>
          <a:xfrm>
            <a:off x="419725" y="1418175"/>
            <a:ext cx="11772300" cy="2040300"/>
          </a:xfrm>
          <a:prstGeom prst="rect">
            <a:avLst/>
          </a:prstGeom>
          <a:noFill/>
          <a:ln>
            <a:noFill/>
          </a:ln>
        </p:spPr>
        <p:txBody>
          <a:bodyPr spcFirstLastPara="1" wrap="square" lIns="0" tIns="110475" rIns="0" bIns="0" anchor="t" anchorCtr="0">
            <a:spAutoFit/>
          </a:bodyPr>
          <a:lstStyle/>
          <a:p>
            <a:pPr marL="4758690" marR="5080" lvl="0" indent="967739" algn="l" rtl="0">
              <a:lnSpc>
                <a:spcPct val="108833"/>
              </a:lnSpc>
              <a:spcBef>
                <a:spcPts val="0"/>
              </a:spcBef>
              <a:spcAft>
                <a:spcPts val="0"/>
              </a:spcAft>
              <a:buSzPts val="1400"/>
              <a:buNone/>
            </a:pPr>
            <a:r>
              <a:rPr lang="en-US" dirty="0"/>
              <a:t>Setting up your  optimization problem</a:t>
            </a:r>
            <a:endParaRPr dirty="0"/>
          </a:p>
        </p:txBody>
      </p:sp>
      <p:pic>
        <p:nvPicPr>
          <p:cNvPr id="411" name="Google Shape;411;p39"/>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412" name="Google Shape;412;p39"/>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416"/>
        <p:cNvGrpSpPr/>
        <p:nvPr/>
      </p:nvGrpSpPr>
      <p:grpSpPr>
        <a:xfrm>
          <a:off x="0" y="0"/>
          <a:ext cx="0" cy="0"/>
          <a:chOff x="0" y="0"/>
          <a:chExt cx="0" cy="0"/>
        </a:xfrm>
      </p:grpSpPr>
      <p:sp>
        <p:nvSpPr>
          <p:cNvPr id="417" name="Google Shape;417;p40"/>
          <p:cNvSpPr txBox="1">
            <a:spLocks noGrp="1"/>
          </p:cNvSpPr>
          <p:nvPr>
            <p:ph type="title"/>
          </p:nvPr>
        </p:nvSpPr>
        <p:spPr>
          <a:xfrm>
            <a:off x="261620" y="139696"/>
            <a:ext cx="10570800" cy="6960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a:latin typeface="Century Schoolbook"/>
                <a:ea typeface="Century Schoolbook"/>
                <a:cs typeface="Century Schoolbook"/>
                <a:sym typeface="Century Schoolbook"/>
              </a:rPr>
              <a:t>Gradient checking implementation notes</a:t>
            </a:r>
            <a:endParaRPr sz="4400">
              <a:latin typeface="Century Schoolbook"/>
              <a:ea typeface="Century Schoolbook"/>
              <a:cs typeface="Century Schoolbook"/>
              <a:sym typeface="Century Schoolbook"/>
            </a:endParaRPr>
          </a:p>
        </p:txBody>
      </p:sp>
      <p:sp>
        <p:nvSpPr>
          <p:cNvPr id="418" name="Google Shape;418;p40"/>
          <p:cNvSpPr txBox="1"/>
          <p:nvPr/>
        </p:nvSpPr>
        <p:spPr>
          <a:xfrm>
            <a:off x="359427" y="1595966"/>
            <a:ext cx="11848465" cy="2167260"/>
          </a:xfrm>
          <a:prstGeom prst="rect">
            <a:avLst/>
          </a:prstGeom>
          <a:noFill/>
          <a:ln>
            <a:noFill/>
          </a:ln>
        </p:spPr>
        <p:txBody>
          <a:bodyPr spcFirstLastPara="1" wrap="square" lIns="0" tIns="12700" rIns="0" bIns="0" anchor="t" anchorCtr="0">
            <a:spAutoFit/>
          </a:bodyPr>
          <a:lstStyle/>
          <a:p>
            <a:pPr marL="229870" marR="0" lvl="0" indent="-217804" algn="l" rtl="0">
              <a:lnSpc>
                <a:spcPct val="100000"/>
              </a:lnSpc>
              <a:spcBef>
                <a:spcPts val="0"/>
              </a:spcBef>
              <a:spcAft>
                <a:spcPts val="0"/>
              </a:spcAft>
              <a:buClr>
                <a:schemeClr val="dk1"/>
              </a:buClr>
              <a:buSzPts val="2800"/>
              <a:buFont typeface="Century Schoolbook"/>
              <a:buChar char="-"/>
            </a:pPr>
            <a:r>
              <a:rPr lang="en-US" sz="2800" b="0" i="0" u="none" strike="noStrike" cap="none" dirty="0">
                <a:solidFill>
                  <a:schemeClr val="dk1"/>
                </a:solidFill>
                <a:latin typeface="Century Schoolbook"/>
                <a:ea typeface="Century Schoolbook"/>
                <a:cs typeface="Century Schoolbook"/>
                <a:sym typeface="Century Schoolbook"/>
              </a:rPr>
              <a:t>Don’t use in training – only to debug</a:t>
            </a:r>
            <a:endParaRPr sz="3050" b="0" i="0" u="none" strike="noStrike" cap="none" dirty="0">
              <a:solidFill>
                <a:schemeClr val="dk1"/>
              </a:solidFill>
              <a:latin typeface="Century Schoolbook"/>
              <a:ea typeface="Century Schoolbook"/>
              <a:cs typeface="Century Schoolbook"/>
              <a:sym typeface="Century Schoolbook"/>
            </a:endParaRPr>
          </a:p>
          <a:p>
            <a:pPr marL="230504" marR="0" lvl="0" indent="-218440" algn="l" rtl="0">
              <a:lnSpc>
                <a:spcPct val="100000"/>
              </a:lnSpc>
              <a:spcBef>
                <a:spcPts val="0"/>
              </a:spcBef>
              <a:spcAft>
                <a:spcPts val="0"/>
              </a:spcAft>
              <a:buClr>
                <a:schemeClr val="dk1"/>
              </a:buClr>
              <a:buSzPts val="2800"/>
              <a:buFont typeface="Century Schoolbook"/>
              <a:buChar char="-"/>
            </a:pPr>
            <a:r>
              <a:rPr lang="en-US" sz="2800" b="0" i="0" u="none" strike="noStrike" cap="none" dirty="0">
                <a:solidFill>
                  <a:schemeClr val="dk1"/>
                </a:solidFill>
                <a:latin typeface="Century Schoolbook"/>
                <a:ea typeface="Century Schoolbook"/>
                <a:cs typeface="Century Schoolbook"/>
                <a:sym typeface="Century Schoolbook"/>
              </a:rPr>
              <a:t>If algorithm fails grad check, look at components to try to identify bug.</a:t>
            </a:r>
            <a:endParaRPr sz="3100" b="0" i="0" u="none" strike="noStrike" cap="none" dirty="0">
              <a:solidFill>
                <a:schemeClr val="dk1"/>
              </a:solidFill>
              <a:latin typeface="Century Schoolbook"/>
              <a:ea typeface="Century Schoolbook"/>
              <a:cs typeface="Century Schoolbook"/>
              <a:sym typeface="Century Schoolbook"/>
            </a:endParaRPr>
          </a:p>
          <a:p>
            <a:pPr marL="230504" marR="0" lvl="0" indent="-218440" algn="l" rtl="0">
              <a:lnSpc>
                <a:spcPct val="100000"/>
              </a:lnSpc>
              <a:spcBef>
                <a:spcPts val="0"/>
              </a:spcBef>
              <a:spcAft>
                <a:spcPts val="0"/>
              </a:spcAft>
              <a:buClr>
                <a:schemeClr val="dk1"/>
              </a:buClr>
              <a:buSzPts val="2800"/>
              <a:buFont typeface="Century Schoolbook"/>
              <a:buChar char="-"/>
            </a:pPr>
            <a:r>
              <a:rPr lang="en-US" sz="2800" b="0" i="0" u="none" strike="noStrike" cap="none" dirty="0">
                <a:solidFill>
                  <a:schemeClr val="dk1"/>
                </a:solidFill>
                <a:latin typeface="Century Schoolbook"/>
                <a:ea typeface="Century Schoolbook"/>
                <a:cs typeface="Century Schoolbook"/>
                <a:sym typeface="Century Schoolbook"/>
              </a:rPr>
              <a:t>Remember regularization.</a:t>
            </a:r>
            <a:endParaRPr sz="2950" b="0" i="0" u="none" strike="noStrike" cap="none" dirty="0">
              <a:solidFill>
                <a:schemeClr val="dk1"/>
              </a:solidFill>
              <a:latin typeface="Century Schoolbook"/>
              <a:ea typeface="Century Schoolbook"/>
              <a:cs typeface="Century Schoolbook"/>
              <a:sym typeface="Century Schoolbook"/>
            </a:endParaRPr>
          </a:p>
          <a:p>
            <a:pPr marL="230504" marR="0" lvl="0" indent="-218440" algn="l" rtl="0">
              <a:lnSpc>
                <a:spcPct val="100000"/>
              </a:lnSpc>
              <a:spcBef>
                <a:spcPts val="0"/>
              </a:spcBef>
              <a:spcAft>
                <a:spcPts val="0"/>
              </a:spcAft>
              <a:buClr>
                <a:schemeClr val="dk1"/>
              </a:buClr>
              <a:buSzPts val="2800"/>
              <a:buFont typeface="Century Schoolbook"/>
              <a:buChar char="-"/>
            </a:pPr>
            <a:r>
              <a:rPr lang="en-US" sz="2800" b="0" i="0" u="none" strike="noStrike" cap="none" dirty="0">
                <a:solidFill>
                  <a:schemeClr val="dk1"/>
                </a:solidFill>
                <a:latin typeface="Century Schoolbook"/>
                <a:ea typeface="Century Schoolbook"/>
                <a:cs typeface="Century Schoolbook"/>
                <a:sym typeface="Century Schoolbook"/>
              </a:rPr>
              <a:t>Doesn’t work with dropout.</a:t>
            </a:r>
            <a:endParaRPr sz="2950" b="0" i="0" u="none" strike="noStrike" cap="none" dirty="0">
              <a:solidFill>
                <a:schemeClr val="dk1"/>
              </a:solidFill>
              <a:latin typeface="Century Schoolbook"/>
              <a:ea typeface="Century Schoolbook"/>
              <a:cs typeface="Century Schoolbook"/>
              <a:sym typeface="Century Schoolbook"/>
            </a:endParaRPr>
          </a:p>
          <a:p>
            <a:pPr marL="230504" marR="0" lvl="0" indent="-218440" algn="l" rtl="0">
              <a:lnSpc>
                <a:spcPct val="100000"/>
              </a:lnSpc>
              <a:spcBef>
                <a:spcPts val="0"/>
              </a:spcBef>
              <a:spcAft>
                <a:spcPts val="0"/>
              </a:spcAft>
              <a:buClr>
                <a:schemeClr val="dk1"/>
              </a:buClr>
              <a:buSzPts val="2800"/>
              <a:buFont typeface="Century Schoolbook"/>
              <a:buChar char="-"/>
            </a:pPr>
            <a:r>
              <a:rPr lang="en-US" sz="2800" b="0" i="0" u="none" strike="noStrike" cap="none" dirty="0">
                <a:solidFill>
                  <a:schemeClr val="dk1"/>
                </a:solidFill>
                <a:latin typeface="Century Schoolbook"/>
                <a:ea typeface="Century Schoolbook"/>
                <a:cs typeface="Century Schoolbook"/>
                <a:sym typeface="Century Schoolbook"/>
              </a:rPr>
              <a:t>Run at random initialization; perhaps again after some training.</a:t>
            </a:r>
            <a:endParaRPr sz="2800" b="0" i="0" u="none" strike="noStrike" cap="none" dirty="0">
              <a:solidFill>
                <a:schemeClr val="dk1"/>
              </a:solidFill>
              <a:latin typeface="Century Schoolbook"/>
              <a:ea typeface="Century Schoolbook"/>
              <a:cs typeface="Century Schoolbook"/>
              <a:sym typeface="Century Schoolbook"/>
            </a:endParaRPr>
          </a:p>
        </p:txBody>
      </p:sp>
      <p:pic>
        <p:nvPicPr>
          <p:cNvPr id="419" name="Google Shape;419;p40"/>
          <p:cNvPicPr preferRelativeResize="0"/>
          <p:nvPr/>
        </p:nvPicPr>
        <p:blipFill rotWithShape="1">
          <a:blip r:embed="rId3">
            <a:alphaModFix/>
          </a:blip>
          <a:srcRect/>
          <a:stretch/>
        </p:blipFill>
        <p:spPr>
          <a:xfrm>
            <a:off x="10917063" y="0"/>
            <a:ext cx="1265436" cy="696000"/>
          </a:xfrm>
          <a:prstGeom prst="rect">
            <a:avLst/>
          </a:prstGeom>
          <a:noFill/>
          <a:ln>
            <a:noFill/>
          </a:ln>
        </p:spPr>
      </p:pic>
      <p:sp>
        <p:nvSpPr>
          <p:cNvPr id="420" name="Google Shape;420;p40"/>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72</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99"/>
        <p:cNvGrpSpPr/>
        <p:nvPr/>
      </p:nvGrpSpPr>
      <p:grpSpPr>
        <a:xfrm>
          <a:off x="0" y="0"/>
          <a:ext cx="0" cy="0"/>
          <a:chOff x="0" y="0"/>
          <a:chExt cx="0" cy="0"/>
        </a:xfrm>
      </p:grpSpPr>
      <p:sp>
        <p:nvSpPr>
          <p:cNvPr id="100" name="Google Shape;100;p6"/>
          <p:cNvSpPr txBox="1">
            <a:spLocks noGrp="1"/>
          </p:cNvSpPr>
          <p:nvPr>
            <p:ph type="title"/>
          </p:nvPr>
        </p:nvSpPr>
        <p:spPr>
          <a:xfrm>
            <a:off x="1083284" y="1325025"/>
            <a:ext cx="10025430" cy="1769745"/>
          </a:xfrm>
          <a:prstGeom prst="rect">
            <a:avLst/>
          </a:prstGeom>
          <a:noFill/>
          <a:ln>
            <a:noFill/>
          </a:ln>
        </p:spPr>
        <p:txBody>
          <a:bodyPr spcFirstLastPara="1" wrap="square" lIns="0" tIns="110475" rIns="0" bIns="0" anchor="t" anchorCtr="0">
            <a:spAutoFit/>
          </a:bodyPr>
          <a:lstStyle/>
          <a:p>
            <a:pPr marL="5136515" marR="5080" lvl="0" indent="-73660" algn="l" rtl="0">
              <a:lnSpc>
                <a:spcPct val="108833"/>
              </a:lnSpc>
              <a:spcBef>
                <a:spcPts val="0"/>
              </a:spcBef>
              <a:spcAft>
                <a:spcPts val="0"/>
              </a:spcAft>
              <a:buSzPts val="1400"/>
              <a:buNone/>
            </a:pPr>
            <a:r>
              <a:rPr lang="en-US"/>
              <a:t>Setting up your  ML application</a:t>
            </a:r>
            <a:endParaRPr/>
          </a:p>
        </p:txBody>
      </p:sp>
      <p:sp>
        <p:nvSpPr>
          <p:cNvPr id="101" name="Google Shape;101;p6"/>
          <p:cNvSpPr txBox="1"/>
          <p:nvPr/>
        </p:nvSpPr>
        <p:spPr>
          <a:xfrm>
            <a:off x="6450933" y="3635696"/>
            <a:ext cx="4657800" cy="9363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6600"/>
              <a:buFont typeface="Arial"/>
              <a:buNone/>
            </a:pPr>
            <a:r>
              <a:rPr lang="en-US" sz="6000" b="0" i="0" u="none" strike="noStrike" cap="none" dirty="0">
                <a:solidFill>
                  <a:schemeClr val="dk1"/>
                </a:solidFill>
                <a:latin typeface="Calibri"/>
                <a:ea typeface="Calibri"/>
                <a:cs typeface="Calibri"/>
                <a:sym typeface="Calibri"/>
              </a:rPr>
              <a:t>Bias/Variance</a:t>
            </a:r>
            <a:endParaRPr sz="6000" b="0" i="0" u="none" strike="noStrike" cap="none" dirty="0">
              <a:solidFill>
                <a:schemeClr val="dk1"/>
              </a:solidFill>
              <a:latin typeface="Calibri"/>
              <a:ea typeface="Calibri"/>
              <a:cs typeface="Calibri"/>
              <a:sym typeface="Calibri"/>
            </a:endParaRPr>
          </a:p>
        </p:txBody>
      </p:sp>
      <p:sp>
        <p:nvSpPr>
          <p:cNvPr id="102" name="Google Shape;102;p6"/>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3" name="Google Shape;103;p6" descr="Understanding Bias and Variance. Bias-Variance Tradeoff | by Deepika Rana |  Udacity-Bertelsmann AI Track Scholars | Medium"/>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04" name="Google Shape;104;p6"/>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105" name="Google Shape;105;p6"/>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89"/>
        <p:cNvGrpSpPr/>
        <p:nvPr/>
      </p:nvGrpSpPr>
      <p:grpSpPr>
        <a:xfrm>
          <a:off x="0" y="0"/>
          <a:ext cx="0" cy="0"/>
          <a:chOff x="0" y="0"/>
          <a:chExt cx="0" cy="0"/>
        </a:xfrm>
      </p:grpSpPr>
      <p:sp>
        <p:nvSpPr>
          <p:cNvPr id="90" name="Google Shape;90;p5"/>
          <p:cNvSpPr txBox="1">
            <a:spLocks noGrp="1"/>
          </p:cNvSpPr>
          <p:nvPr>
            <p:ph type="title"/>
          </p:nvPr>
        </p:nvSpPr>
        <p:spPr>
          <a:xfrm>
            <a:off x="250536" y="117529"/>
            <a:ext cx="8998585" cy="695960"/>
          </a:xfrm>
          <a:prstGeom prst="rect">
            <a:avLst/>
          </a:prstGeom>
          <a:noFill/>
          <a:ln>
            <a:noFill/>
          </a:ln>
        </p:spPr>
        <p:txBody>
          <a:bodyPr spcFirstLastPara="1" wrap="square" lIns="0" tIns="12700" rIns="0" bIns="0" anchor="t" anchorCtr="0">
            <a:spAutoFit/>
          </a:bodyPr>
          <a:lstStyle/>
          <a:p>
            <a:pPr marL="12700" lvl="0"/>
            <a:r>
              <a:rPr lang="en-US" sz="4400" dirty="0">
                <a:latin typeface="Century Schoolbook"/>
                <a:ea typeface="Century Schoolbook"/>
                <a:cs typeface="Century Schoolbook"/>
                <a:sym typeface="Century Schoolbook"/>
              </a:rPr>
              <a:t>Bias/Variance</a:t>
            </a:r>
          </a:p>
        </p:txBody>
      </p:sp>
      <p:sp>
        <p:nvSpPr>
          <p:cNvPr id="91" name="Google Shape;91;p5"/>
          <p:cNvSpPr txBox="1"/>
          <p:nvPr/>
        </p:nvSpPr>
        <p:spPr>
          <a:xfrm>
            <a:off x="553915" y="1485896"/>
            <a:ext cx="11306908" cy="3890809"/>
          </a:xfrm>
          <a:prstGeom prst="rect">
            <a:avLst/>
          </a:prstGeom>
          <a:noFill/>
          <a:ln>
            <a:noFill/>
          </a:ln>
        </p:spPr>
        <p:txBody>
          <a:bodyPr spcFirstLastPara="1" wrap="square" lIns="0" tIns="12700" rIns="0" bIns="0" anchor="t" anchorCtr="0">
            <a:spAutoFit/>
          </a:bodyPr>
          <a:lstStyle/>
          <a:p>
            <a:pPr marL="469900" lvl="0" indent="-457200">
              <a:buSzPts val="2800"/>
              <a:buFont typeface="Arial" panose="020B0604020202020204" pitchFamily="34" charset="0"/>
              <a:buChar char="•"/>
            </a:pPr>
            <a:r>
              <a:rPr lang="en-US" sz="2800" dirty="0">
                <a:solidFill>
                  <a:schemeClr val="dk1"/>
                </a:solidFill>
                <a:latin typeface="Century Schoolbook"/>
                <a:ea typeface="Century Schoolbook"/>
                <a:cs typeface="Century Schoolbook"/>
                <a:sym typeface="Century Schoolbook"/>
              </a:rPr>
              <a:t>The concept of Bias and Variance is an important one in machine learning. </a:t>
            </a:r>
          </a:p>
          <a:p>
            <a:pPr marL="469900" lvl="0" indent="-457200">
              <a:buSzPts val="2800"/>
              <a:buFont typeface="Arial" panose="020B0604020202020204" pitchFamily="34" charset="0"/>
              <a:buChar char="•"/>
            </a:pPr>
            <a:r>
              <a:rPr lang="en-US" sz="2800" dirty="0">
                <a:solidFill>
                  <a:schemeClr val="dk1"/>
                </a:solidFill>
                <a:latin typeface="Century Schoolbook"/>
                <a:ea typeface="Century Schoolbook"/>
                <a:cs typeface="Century Schoolbook"/>
                <a:sym typeface="Century Schoolbook"/>
              </a:rPr>
              <a:t>Bias refers to the difference between the expected predictions of a model and the true values of the data.</a:t>
            </a:r>
          </a:p>
          <a:p>
            <a:pPr marL="469900" lvl="0" indent="-457200">
              <a:buSzPts val="2800"/>
              <a:buFont typeface="Arial" panose="020B0604020202020204" pitchFamily="34" charset="0"/>
              <a:buChar char="•"/>
            </a:pPr>
            <a:r>
              <a:rPr lang="en-US" sz="2800" dirty="0">
                <a:solidFill>
                  <a:schemeClr val="dk1"/>
                </a:solidFill>
                <a:latin typeface="Century Schoolbook"/>
                <a:ea typeface="Century Schoolbook"/>
                <a:cs typeface="Century Schoolbook"/>
                <a:sym typeface="Century Schoolbook"/>
              </a:rPr>
              <a:t>Variance refers to the amount by which the model's predictions vary for different training sets.</a:t>
            </a:r>
          </a:p>
          <a:p>
            <a:pPr marL="469900" lvl="0" indent="-457200">
              <a:buSzPts val="2800"/>
              <a:buFont typeface="Arial" panose="020B0604020202020204" pitchFamily="34" charset="0"/>
              <a:buChar char="•"/>
            </a:pPr>
            <a:r>
              <a:rPr lang="en-US" sz="2800" dirty="0">
                <a:solidFill>
                  <a:schemeClr val="dk1"/>
                </a:solidFill>
                <a:latin typeface="Century Schoolbook"/>
                <a:ea typeface="Century Schoolbook"/>
                <a:cs typeface="Century Schoolbook"/>
                <a:sym typeface="Century Schoolbook"/>
              </a:rPr>
              <a:t>A good machine learning practitioner needs to have a sophisticated understanding of this concept because it is easily learned but difficult to master.</a:t>
            </a:r>
            <a:endParaRPr sz="2800" b="0" i="0" u="none" strike="noStrike" cap="none" dirty="0">
              <a:solidFill>
                <a:schemeClr val="dk1"/>
              </a:solidFill>
              <a:latin typeface="Century Schoolbook"/>
              <a:ea typeface="Century Schoolbook"/>
              <a:cs typeface="Century Schoolbook"/>
              <a:sym typeface="Century Schoolbook"/>
            </a:endParaRPr>
          </a:p>
        </p:txBody>
      </p:sp>
      <p:pic>
        <p:nvPicPr>
          <p:cNvPr id="94" name="Google Shape;94;p5"/>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95" name="Google Shape;95;p5"/>
          <p:cNvSpPr txBox="1">
            <a:spLocks noGrp="1"/>
          </p:cNvSpPr>
          <p:nvPr>
            <p:ph type="sldNum" idx="12"/>
          </p:nvPr>
        </p:nvSpPr>
        <p:spPr>
          <a:xfrm>
            <a:off x="8778240" y="6377940"/>
            <a:ext cx="2804100" cy="277200"/>
          </a:xfrm>
          <a:prstGeom prst="rect">
            <a:avLst/>
          </a:prstGeom>
        </p:spPr>
        <p:txBody>
          <a:bodyPr spcFirstLastPara="1" wrap="square" lIns="0" tIns="0" rIns="0" bIns="0" anchor="t" anchorCtr="0">
            <a:spAutoFit/>
          </a:bodyPr>
          <a:lstStyle/>
          <a:p>
            <a:pPr marL="0" lvl="0" indent="0" algn="r" rtl="0">
              <a:spcBef>
                <a:spcPts val="0"/>
              </a:spcBef>
              <a:spcAft>
                <a:spcPts val="0"/>
              </a:spcAft>
              <a:buClr>
                <a:srgbClr val="000000"/>
              </a:buClr>
              <a:buSzPts val="1800"/>
              <a:buFont typeface="Arial"/>
              <a:buNone/>
            </a:pPr>
            <a:fld id="{00000000-1234-1234-1234-123412341234}" type="slidenum">
              <a:rPr lang="en-US"/>
              <a:t>9</a:t>
            </a:fld>
            <a:endParaRPr/>
          </a:p>
        </p:txBody>
      </p:sp>
    </p:spTree>
    <p:extLst>
      <p:ext uri="{BB962C8B-B14F-4D97-AF65-F5344CB8AC3E}">
        <p14:creationId xmlns:p14="http://schemas.microsoft.com/office/powerpoint/2010/main" val="271459718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659</TotalTime>
  <Words>4598</Words>
  <Application>Microsoft Office PowerPoint</Application>
  <PresentationFormat>Widescreen</PresentationFormat>
  <Paragraphs>308</Paragraphs>
  <Slides>72</Slides>
  <Notes>72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Roboto</vt:lpstr>
      <vt:lpstr>Century Schoolbook</vt:lpstr>
      <vt:lpstr>Arial</vt:lpstr>
      <vt:lpstr>Calibri</vt:lpstr>
      <vt:lpstr>Office Theme</vt:lpstr>
      <vt:lpstr>Practicals Aspects of Deep Learning </vt:lpstr>
      <vt:lpstr>Setting up your  ML application</vt:lpstr>
      <vt:lpstr>Applied ML is a highly iterative process</vt:lpstr>
      <vt:lpstr>Applied ML is a highly iterative process</vt:lpstr>
      <vt:lpstr>Applied ML is a highly iterative process</vt:lpstr>
      <vt:lpstr>Train/dev/test sets</vt:lpstr>
      <vt:lpstr>Mismatched train/test distribution</vt:lpstr>
      <vt:lpstr>Setting up your  ML application</vt:lpstr>
      <vt:lpstr>Bias/Variance</vt:lpstr>
      <vt:lpstr>Bias/Variance</vt:lpstr>
      <vt:lpstr>High bias and high variance</vt:lpstr>
      <vt:lpstr>Bias/Variance</vt:lpstr>
      <vt:lpstr>Bias and Variance</vt:lpstr>
      <vt:lpstr>PowerPoint Presentation</vt:lpstr>
      <vt:lpstr>Bias/Variance</vt:lpstr>
      <vt:lpstr>Setting up your  ML application</vt:lpstr>
      <vt:lpstr>Basic recipe for machine learning</vt:lpstr>
      <vt:lpstr>Basic recipe for machine learning</vt:lpstr>
      <vt:lpstr>Basic recipe for machine learning</vt:lpstr>
      <vt:lpstr>Regularizing your  neural network</vt:lpstr>
      <vt:lpstr>Logistic Regression</vt:lpstr>
      <vt:lpstr>Logistic Regression</vt:lpstr>
      <vt:lpstr>Logistic Regression</vt:lpstr>
      <vt:lpstr>Logistic regression</vt:lpstr>
      <vt:lpstr>Logistic Regression</vt:lpstr>
      <vt:lpstr>Regularizing your  neural network</vt:lpstr>
      <vt:lpstr>How does regularization prevent overfitting?</vt:lpstr>
      <vt:lpstr>How does regularization prevent overfitting?</vt:lpstr>
      <vt:lpstr>How does regularization prevent overfitting?</vt:lpstr>
      <vt:lpstr>PowerPoint Presentation</vt:lpstr>
      <vt:lpstr>How does regularization prevent overfitting?</vt:lpstr>
      <vt:lpstr>Regularizing your  neural network</vt:lpstr>
      <vt:lpstr>Dropout regularization</vt:lpstr>
      <vt:lpstr>Dropout regularization</vt:lpstr>
      <vt:lpstr>PowerPoint Presentation</vt:lpstr>
      <vt:lpstr>Implementing dropout (“Inverted dropout”) </vt:lpstr>
      <vt:lpstr>Making predictions at test time </vt:lpstr>
      <vt:lpstr>Regularizing your  neural network</vt:lpstr>
      <vt:lpstr>PowerPoint Presentation</vt:lpstr>
      <vt:lpstr>PowerPoint Presentation</vt:lpstr>
      <vt:lpstr>PowerPoint Presentation</vt:lpstr>
      <vt:lpstr>Regularizing your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Gradient checking (Grad check)</vt:lpstr>
      <vt:lpstr>PowerPoint Presentation</vt:lpstr>
      <vt:lpstr>Gradient checking implementation 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Setting up your ML application </dc:title>
  <dc:creator>0984729212</dc:creator>
  <cp:lastModifiedBy>Nguyen Dinh Chi (FE Ban NCPT)</cp:lastModifiedBy>
  <cp:revision>67</cp:revision>
  <dcterms:created xsi:type="dcterms:W3CDTF">2023-01-31T08:48:03Z</dcterms:created>
  <dcterms:modified xsi:type="dcterms:W3CDTF">2023-05-07T11:14:01Z</dcterms:modified>
</cp:coreProperties>
</file>